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345" r:id="rId2"/>
    <p:sldId id="331" r:id="rId3"/>
    <p:sldId id="334" r:id="rId4"/>
    <p:sldId id="332" r:id="rId5"/>
    <p:sldId id="333" r:id="rId6"/>
    <p:sldId id="335" r:id="rId7"/>
    <p:sldId id="260" r:id="rId8"/>
    <p:sldId id="257" r:id="rId9"/>
    <p:sldId id="320" r:id="rId10"/>
    <p:sldId id="256" r:id="rId11"/>
    <p:sldId id="309" r:id="rId12"/>
    <p:sldId id="321" r:id="rId13"/>
    <p:sldId id="346" r:id="rId14"/>
    <p:sldId id="311" r:id="rId15"/>
    <p:sldId id="310" r:id="rId16"/>
    <p:sldId id="291" r:id="rId17"/>
    <p:sldId id="290" r:id="rId18"/>
    <p:sldId id="282" r:id="rId19"/>
    <p:sldId id="273" r:id="rId20"/>
    <p:sldId id="280" r:id="rId21"/>
    <p:sldId id="295" r:id="rId22"/>
    <p:sldId id="281" r:id="rId23"/>
    <p:sldId id="274" r:id="rId24"/>
    <p:sldId id="275" r:id="rId25"/>
    <p:sldId id="293" r:id="rId26"/>
    <p:sldId id="294" r:id="rId27"/>
    <p:sldId id="337" r:id="rId28"/>
    <p:sldId id="272" r:id="rId29"/>
    <p:sldId id="276" r:id="rId30"/>
    <p:sldId id="277" r:id="rId31"/>
    <p:sldId id="297" r:id="rId32"/>
    <p:sldId id="287" r:id="rId33"/>
    <p:sldId id="268" r:id="rId34"/>
    <p:sldId id="283" r:id="rId35"/>
    <p:sldId id="271" r:id="rId36"/>
    <p:sldId id="258" r:id="rId37"/>
    <p:sldId id="259" r:id="rId38"/>
    <p:sldId id="261" r:id="rId39"/>
    <p:sldId id="323" r:id="rId40"/>
    <p:sldId id="263" r:id="rId41"/>
    <p:sldId id="265" r:id="rId42"/>
    <p:sldId id="314" r:id="rId43"/>
    <p:sldId id="318" r:id="rId44"/>
    <p:sldId id="306" r:id="rId45"/>
    <p:sldId id="308" r:id="rId46"/>
    <p:sldId id="298" r:id="rId47"/>
    <p:sldId id="289" r:id="rId48"/>
    <p:sldId id="288" r:id="rId49"/>
    <p:sldId id="317" r:id="rId50"/>
    <p:sldId id="312" r:id="rId51"/>
    <p:sldId id="284" r:id="rId52"/>
    <p:sldId id="315" r:id="rId53"/>
    <p:sldId id="319" r:id="rId54"/>
    <p:sldId id="316" r:id="rId55"/>
    <p:sldId id="330" r:id="rId56"/>
    <p:sldId id="336" r:id="rId57"/>
    <p:sldId id="342" r:id="rId58"/>
    <p:sldId id="340" r:id="rId59"/>
    <p:sldId id="344" r:id="rId60"/>
    <p:sldId id="339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0" autoAdjust="0"/>
    <p:restoredTop sz="99673" autoAdjust="0"/>
  </p:normalViewPr>
  <p:slideViewPr>
    <p:cSldViewPr snapToGrid="0" snapToObjects="1">
      <p:cViewPr>
        <p:scale>
          <a:sx n="100" d="100"/>
          <a:sy n="100" d="100"/>
        </p:scale>
        <p:origin x="-2584" y="-1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AC0A6-57EE-A04F-9445-6D3CFA4BC1C0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09733-B547-8D45-8806-FBDCCA35760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509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30BA8-368C-AB44-8C86-A1A974D2D1EE}" type="datetimeFigureOut">
              <a:rPr lang="en-US" smtClean="0"/>
              <a:pPr/>
              <a:t>12/3/13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0C224-9FD1-814C-B711-CD3DE83ABE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60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3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14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135.png"/><Relationship Id="rId8" Type="http://schemas.openxmlformats.org/officeDocument/2006/relationships/image" Target="../media/image136.png"/><Relationship Id="rId9" Type="http://schemas.openxmlformats.org/officeDocument/2006/relationships/image" Target="../media/image137.png"/><Relationship Id="rId1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6.png"/><Relationship Id="rId20" Type="http://schemas.openxmlformats.org/officeDocument/2006/relationships/image" Target="../media/image157.png"/><Relationship Id="rId21" Type="http://schemas.openxmlformats.org/officeDocument/2006/relationships/image" Target="../media/image158.png"/><Relationship Id="rId22" Type="http://schemas.openxmlformats.org/officeDocument/2006/relationships/image" Target="../media/image159.png"/><Relationship Id="rId23" Type="http://schemas.openxmlformats.org/officeDocument/2006/relationships/image" Target="../media/image160.png"/><Relationship Id="rId24" Type="http://schemas.openxmlformats.org/officeDocument/2006/relationships/image" Target="../media/image161.png"/><Relationship Id="rId25" Type="http://schemas.openxmlformats.org/officeDocument/2006/relationships/image" Target="../media/image162.png"/><Relationship Id="rId10" Type="http://schemas.openxmlformats.org/officeDocument/2006/relationships/image" Target="../media/image147.png"/><Relationship Id="rId11" Type="http://schemas.openxmlformats.org/officeDocument/2006/relationships/image" Target="../media/image148.png"/><Relationship Id="rId12" Type="http://schemas.openxmlformats.org/officeDocument/2006/relationships/image" Target="../media/image149.png"/><Relationship Id="rId13" Type="http://schemas.openxmlformats.org/officeDocument/2006/relationships/image" Target="../media/image150.png"/><Relationship Id="rId14" Type="http://schemas.openxmlformats.org/officeDocument/2006/relationships/image" Target="../media/image151.png"/><Relationship Id="rId15" Type="http://schemas.openxmlformats.org/officeDocument/2006/relationships/image" Target="../media/image152.png"/><Relationship Id="rId16" Type="http://schemas.openxmlformats.org/officeDocument/2006/relationships/image" Target="../media/image153.png"/><Relationship Id="rId17" Type="http://schemas.openxmlformats.org/officeDocument/2006/relationships/image" Target="../media/image154.png"/><Relationship Id="rId18" Type="http://schemas.openxmlformats.org/officeDocument/2006/relationships/image" Target="../media/image155.png"/><Relationship Id="rId19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4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0.png"/><Relationship Id="rId12" Type="http://schemas.openxmlformats.org/officeDocument/2006/relationships/image" Target="../media/image181.png"/><Relationship Id="rId13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image" Target="../media/image178.png"/><Relationship Id="rId10" Type="http://schemas.openxmlformats.org/officeDocument/2006/relationships/image" Target="../media/image1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2.png"/><Relationship Id="rId12" Type="http://schemas.openxmlformats.org/officeDocument/2006/relationships/image" Target="../media/image193.png"/><Relationship Id="rId13" Type="http://schemas.openxmlformats.org/officeDocument/2006/relationships/image" Target="../media/image194.png"/><Relationship Id="rId14" Type="http://schemas.openxmlformats.org/officeDocument/2006/relationships/image" Target="../media/image195.png"/><Relationship Id="rId15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90.png"/><Relationship Id="rId10" Type="http://schemas.openxmlformats.org/officeDocument/2006/relationships/image" Target="../media/image1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201.png"/><Relationship Id="rId7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7-18 at 11.21.1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840278"/>
            <a:ext cx="1498600" cy="1665787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 Shot 2013-07-18 at 11.21.53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099" y="840278"/>
            <a:ext cx="1498600" cy="1673437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Screen Shot 2013-07-18 at 11.22.21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765" y="840278"/>
            <a:ext cx="1498600" cy="1690098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Screen Shot 2013-07-18 at 11.22.56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762" y="840278"/>
            <a:ext cx="1498599" cy="1690098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Screen Shot 2013-07-18 at 11.22.40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7030" y="865679"/>
            <a:ext cx="1498600" cy="1690098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creen Shot 2013-07-18 at 11.23.17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665" y="879904"/>
            <a:ext cx="1498599" cy="1658939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24770" y="655612"/>
            <a:ext cx="87868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100mM HU        10mM HU            1mM HU          0.1mM HU        0.01mM HU      0.001mM HU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219266" y="1547856"/>
            <a:ext cx="69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Counts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424770" y="2417165"/>
            <a:ext cx="8310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2C       4C                     2C      4C                    2C       4C                    2C       4C                    2C       4C                     2C        4C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08 at 10.24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445" y="3202076"/>
            <a:ext cx="1892300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2-11-08 at 10.25.1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445" y="4094251"/>
            <a:ext cx="1892300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859745" y="3414711"/>
            <a:ext cx="12300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Mcm2-7</a:t>
            </a:r>
          </a:p>
          <a:p>
            <a:endParaRPr lang="en-US" sz="2400" dirty="0" smtClean="0"/>
          </a:p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8284858">
            <a:off x="4962032" y="2540460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284858">
            <a:off x="5262718" y="2415307"/>
            <a:ext cx="14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284858">
            <a:off x="5951881" y="2769279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8284858">
            <a:off x="6265118" y="2656649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20603" y="3162386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32251" y="4907051"/>
            <a:ext cx="410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0.5    1.6   22.9    0.5     </a:t>
            </a:r>
            <a:r>
              <a:rPr lang="en-US" dirty="0" smtClean="0"/>
              <a:t>Mcm2-7/Orc2 ratio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63994" y="1463276"/>
            <a:ext cx="260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bound fraction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20603" y="1874893"/>
            <a:ext cx="2552925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2-11-10 at 10.28.47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30" y="4094251"/>
            <a:ext cx="2450904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Screen Shot 2012-11-10 at 10.28.58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30" y="3065214"/>
            <a:ext cx="2450904" cy="9496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1120279" y="147931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cell extract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27130" y="1890930"/>
            <a:ext cx="2552925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8284858">
            <a:off x="747379" y="2381912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8284858">
            <a:off x="1220029" y="2283219"/>
            <a:ext cx="14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8284858">
            <a:off x="2067928" y="2623961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8284858">
            <a:off x="2539901" y="2498101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DMSO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528" y="3131364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78034" y="3285363"/>
            <a:ext cx="1230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Mcm2-7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00687" y="4206294"/>
            <a:ext cx="77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737392" y="27309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08 at 10.24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2" y="3191006"/>
            <a:ext cx="1892300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2-11-08 at 10.25.1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22" y="4083181"/>
            <a:ext cx="1892300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709022" y="3365541"/>
            <a:ext cx="10557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Mcm2-7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Orc2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 rot="18284858">
            <a:off x="677719" y="2280725"/>
            <a:ext cx="17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Dup/Cdt1 RNAi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284858">
            <a:off x="1124731" y="2404237"/>
            <a:ext cx="138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284858">
            <a:off x="1801158" y="2758209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8284858">
            <a:off x="2114395" y="2645579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9880" y="3151316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373893" y="370559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Chromatin </a:t>
            </a:r>
          </a:p>
          <a:p>
            <a:r>
              <a:rPr lang="en-US" dirty="0" smtClean="0"/>
              <a:t>bound fraction</a:t>
            </a:r>
            <a:endParaRPr lang="en-US" dirty="0"/>
          </a:p>
        </p:txBody>
      </p:sp>
      <p:pic>
        <p:nvPicPr>
          <p:cNvPr id="20" name="Picture 19" descr="Screen Shot 2012-11-10 at 10.28.47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22" y="6010676"/>
            <a:ext cx="1892300" cy="634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Screen Shot 2012-11-10 at 10.28.58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2" y="5005867"/>
            <a:ext cx="1892300" cy="912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 rot="16200000">
            <a:off x="-389283" y="564546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cell extract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211" y="5098103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21922" y="5247015"/>
            <a:ext cx="1055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Mcm2-7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09022" y="6094624"/>
            <a:ext cx="67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Orc2</a:t>
            </a:r>
            <a:endParaRPr lang="en-US" sz="2000" dirty="0"/>
          </a:p>
        </p:txBody>
      </p:sp>
      <p:pic>
        <p:nvPicPr>
          <p:cNvPr id="32" name="Picture 31" descr="Screen Shot 2012-09-18 at 1.42.0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03" y="537505"/>
            <a:ext cx="1127519" cy="1069235"/>
          </a:xfrm>
          <a:prstGeom prst="rect">
            <a:avLst/>
          </a:prstGeom>
          <a:ln>
            <a:noFill/>
          </a:ln>
        </p:spPr>
      </p:pic>
      <p:pic>
        <p:nvPicPr>
          <p:cNvPr id="34" name="Picture 33" descr="Screen Shot 2012-09-18 at 1.47.59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623" y="537505"/>
            <a:ext cx="1127520" cy="1069235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Screen Shot 2012-09-18 at 1.48.28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1844" y="537505"/>
            <a:ext cx="1127520" cy="1057662"/>
          </a:xfrm>
          <a:prstGeom prst="rect">
            <a:avLst/>
          </a:prstGeom>
          <a:ln>
            <a:noFill/>
          </a:ln>
        </p:spPr>
      </p:pic>
      <p:pic>
        <p:nvPicPr>
          <p:cNvPr id="36" name="Picture 35" descr="Screen Shot 2012-09-18 at 1.48.55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6664" y="536378"/>
            <a:ext cx="1127520" cy="1057662"/>
          </a:xfrm>
          <a:prstGeom prst="rect">
            <a:avLst/>
          </a:prstGeom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 rot="16200000">
            <a:off x="130090" y="8703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16722" y="94642"/>
            <a:ext cx="9956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Dup/Cdt1 </a:t>
            </a:r>
          </a:p>
          <a:p>
            <a:r>
              <a:rPr lang="en-US" sz="1600" dirty="0" smtClean="0"/>
              <a:t>    RNAi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083365" y="94642"/>
            <a:ext cx="7970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cyclin E</a:t>
            </a:r>
          </a:p>
          <a:p>
            <a:r>
              <a:rPr lang="en-US" sz="1600" dirty="0" smtClean="0"/>
              <a:t>  RNAi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3388647" y="243246"/>
            <a:ext cx="490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HU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4269362" y="247042"/>
            <a:ext cx="76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DMSO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74177" y="1505140"/>
            <a:ext cx="425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G1       G2          G1       G2            G1       G2          G1        G2</a:t>
            </a:r>
            <a:endParaRPr lang="en-US" sz="1400" dirty="0"/>
          </a:p>
        </p:txBody>
      </p:sp>
      <p:pic>
        <p:nvPicPr>
          <p:cNvPr id="47" name="Picture 46" descr="Screen Shot 2013-03-07 at 3.25.51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9684" y="2904892"/>
            <a:ext cx="3115175" cy="318973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08 at 10.24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62" y="3280153"/>
            <a:ext cx="1892300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2-11-08 at 10.25.1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62" y="4172328"/>
            <a:ext cx="1892300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230462" y="3454688"/>
            <a:ext cx="10557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Mcm2-7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Orc2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 rot="18284858">
            <a:off x="1140694" y="2389250"/>
            <a:ext cx="1703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Dup/Cdt1 RNAi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284858">
            <a:off x="1657716" y="2504929"/>
            <a:ext cx="138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284858">
            <a:off x="2334143" y="2881991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8284858">
            <a:off x="2670470" y="2769361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91320" y="3240463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147547" y="379473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Chromatin </a:t>
            </a:r>
          </a:p>
          <a:p>
            <a:r>
              <a:rPr lang="en-US" dirty="0" smtClean="0"/>
              <a:t>bound fraction</a:t>
            </a:r>
            <a:endParaRPr lang="en-US" dirty="0"/>
          </a:p>
        </p:txBody>
      </p:sp>
      <p:pic>
        <p:nvPicPr>
          <p:cNvPr id="20" name="Picture 19" descr="Screen Shot 2012-11-10 at 10.28.47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2" y="6099823"/>
            <a:ext cx="1892300" cy="634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Screen Shot 2012-11-10 at 10.28.58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162" y="5095014"/>
            <a:ext cx="1892300" cy="912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 rot="16200000">
            <a:off x="132157" y="573461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cell extract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30651" y="5187250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43362" y="5336162"/>
            <a:ext cx="1055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Mcm2-7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30462" y="6183771"/>
            <a:ext cx="67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Orc2</a:t>
            </a:r>
            <a:endParaRPr lang="en-US" sz="2000" dirty="0"/>
          </a:p>
        </p:txBody>
      </p:sp>
      <p:pic>
        <p:nvPicPr>
          <p:cNvPr id="32" name="Picture 31" descr="Screen Shot 2012-09-18 at 1.42.0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7773" y="524805"/>
            <a:ext cx="1127519" cy="1069235"/>
          </a:xfrm>
          <a:prstGeom prst="rect">
            <a:avLst/>
          </a:prstGeom>
          <a:ln>
            <a:noFill/>
          </a:ln>
        </p:spPr>
      </p:pic>
      <p:pic>
        <p:nvPicPr>
          <p:cNvPr id="34" name="Picture 33" descr="Screen Shot 2012-09-18 at 1.47.59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5293" y="524805"/>
            <a:ext cx="1127520" cy="1069235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Screen Shot 2012-09-18 at 1.48.28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5514" y="524805"/>
            <a:ext cx="1127520" cy="1057662"/>
          </a:xfrm>
          <a:prstGeom prst="rect">
            <a:avLst/>
          </a:prstGeom>
          <a:ln>
            <a:noFill/>
          </a:ln>
        </p:spPr>
      </p:pic>
      <p:pic>
        <p:nvPicPr>
          <p:cNvPr id="36" name="Picture 35" descr="Screen Shot 2012-09-18 at 1.48.55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0334" y="523678"/>
            <a:ext cx="1127520" cy="1057662"/>
          </a:xfrm>
          <a:prstGeom prst="rect">
            <a:avLst/>
          </a:prstGeom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 rot="16200000">
            <a:off x="1650629" y="873047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Counts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2300392" y="81942"/>
            <a:ext cx="9956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Dup/Cdt1 </a:t>
            </a:r>
          </a:p>
          <a:p>
            <a:r>
              <a:rPr lang="en-US" sz="1600" dirty="0" smtClean="0"/>
              <a:t>    RNAi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3567035" y="81942"/>
            <a:ext cx="7970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cyclin E</a:t>
            </a:r>
          </a:p>
          <a:p>
            <a:r>
              <a:rPr lang="en-US" sz="1600" dirty="0" smtClean="0"/>
              <a:t>  RNAi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4872317" y="230546"/>
            <a:ext cx="490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HU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5753032" y="234342"/>
            <a:ext cx="76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DMSO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2357847" y="1492440"/>
            <a:ext cx="42761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2C        4C          2C       4C             2C       4C           2C        4C</a:t>
            </a:r>
            <a:endParaRPr lang="en-US" sz="1400" dirty="0"/>
          </a:p>
        </p:txBody>
      </p:sp>
      <p:pic>
        <p:nvPicPr>
          <p:cNvPr id="29" name="Picture 28" descr="Screen Shot 2013-03-12 at 9.10.16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1549" y="2553789"/>
            <a:ext cx="3809595" cy="4091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456861" y="81942"/>
            <a:ext cx="392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38" name="TextBox 37"/>
          <p:cNvSpPr txBox="1"/>
          <p:nvPr/>
        </p:nvSpPr>
        <p:spPr>
          <a:xfrm>
            <a:off x="875560" y="2030569"/>
            <a:ext cx="37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  <a:endParaRPr lang="en-US" sz="2800" dirty="0"/>
          </a:p>
        </p:txBody>
      </p:sp>
      <p:sp>
        <p:nvSpPr>
          <p:cNvPr id="43" name="TextBox 42"/>
          <p:cNvSpPr txBox="1"/>
          <p:nvPr/>
        </p:nvSpPr>
        <p:spPr>
          <a:xfrm>
            <a:off x="4732562" y="2029950"/>
            <a:ext cx="376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08 at 10.24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62" y="3280153"/>
            <a:ext cx="1892300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2-11-08 at 10.25.1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62" y="4172328"/>
            <a:ext cx="1892300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230462" y="3454688"/>
            <a:ext cx="10557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Mcm2-7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Orc2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 rot="18284858">
            <a:off x="1059959" y="2234991"/>
            <a:ext cx="2079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Dup/Cdt1 RNAi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284858">
            <a:off x="1657716" y="2504929"/>
            <a:ext cx="138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284858">
            <a:off x="2334143" y="2881991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8284858">
            <a:off x="2670470" y="2769361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91320" y="3240463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344338" y="3794739"/>
            <a:ext cx="117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hromatin </a:t>
            </a:r>
            <a:endParaRPr lang="en-US" dirty="0" smtClean="0"/>
          </a:p>
          <a:p>
            <a:pPr algn="ctr"/>
            <a:r>
              <a:rPr lang="en-US" dirty="0" smtClean="0"/>
              <a:t>fraction</a:t>
            </a:r>
            <a:endParaRPr lang="en-US" dirty="0"/>
          </a:p>
        </p:txBody>
      </p:sp>
      <p:pic>
        <p:nvPicPr>
          <p:cNvPr id="20" name="Picture 19" descr="Screen Shot 2012-11-10 at 10.28.47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62" y="6099823"/>
            <a:ext cx="1892300" cy="634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Screen Shot 2012-11-10 at 10.28.58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8162" y="5095014"/>
            <a:ext cx="1892300" cy="912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 rot="16200000">
            <a:off x="757967" y="5734615"/>
            <a:ext cx="625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WCE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30651" y="5187250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243362" y="5336162"/>
            <a:ext cx="1055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Mcm2-7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30462" y="6183771"/>
            <a:ext cx="67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Orc2</a:t>
            </a:r>
            <a:endParaRPr lang="en-US" sz="2000" dirty="0"/>
          </a:p>
        </p:txBody>
      </p:sp>
      <p:pic>
        <p:nvPicPr>
          <p:cNvPr id="32" name="Picture 31" descr="Screen Shot 2012-09-18 at 1.42.0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253" y="712234"/>
            <a:ext cx="1127519" cy="1069235"/>
          </a:xfrm>
          <a:prstGeom prst="rect">
            <a:avLst/>
          </a:prstGeom>
          <a:ln>
            <a:noFill/>
          </a:ln>
        </p:spPr>
      </p:pic>
      <p:pic>
        <p:nvPicPr>
          <p:cNvPr id="34" name="Picture 33" descr="Screen Shot 2012-09-18 at 1.47.59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773" y="712234"/>
            <a:ext cx="1127520" cy="1069235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Screen Shot 2012-09-18 at 1.48.28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2994" y="712234"/>
            <a:ext cx="1127520" cy="1057662"/>
          </a:xfrm>
          <a:prstGeom prst="rect">
            <a:avLst/>
          </a:prstGeom>
          <a:ln>
            <a:noFill/>
          </a:ln>
        </p:spPr>
      </p:pic>
      <p:pic>
        <p:nvPicPr>
          <p:cNvPr id="36" name="Picture 35" descr="Screen Shot 2012-09-18 at 1.48.55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7814" y="711107"/>
            <a:ext cx="1127520" cy="1057662"/>
          </a:xfrm>
          <a:prstGeom prst="rect">
            <a:avLst/>
          </a:prstGeom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 rot="16200000">
            <a:off x="4623338" y="4615169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Counts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4067872" y="269371"/>
            <a:ext cx="9956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Dup/Cdt1 </a:t>
            </a:r>
          </a:p>
          <a:p>
            <a:r>
              <a:rPr lang="en-US" sz="1600" dirty="0" smtClean="0"/>
              <a:t>    RNAi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5334515" y="269371"/>
            <a:ext cx="7970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cyclin E</a:t>
            </a:r>
          </a:p>
          <a:p>
            <a:r>
              <a:rPr lang="en-US" sz="1600" dirty="0" smtClean="0"/>
              <a:t>  RNAi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6639797" y="417975"/>
            <a:ext cx="490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HU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520512" y="421771"/>
            <a:ext cx="76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DMSO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2385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08 at 10.24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722" y="3191006"/>
            <a:ext cx="1892300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2-11-08 at 10.25.1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22" y="4083181"/>
            <a:ext cx="1892300" cy="812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709022" y="3365541"/>
            <a:ext cx="10557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Mcm2-7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Orc2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 rot="18284858">
            <a:off x="811309" y="2529390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284858">
            <a:off x="1124731" y="2404237"/>
            <a:ext cx="138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284858">
            <a:off x="1801158" y="2758209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8284858">
            <a:off x="2114395" y="2645579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9880" y="3151316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-373893" y="370559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Chromatin </a:t>
            </a:r>
          </a:p>
          <a:p>
            <a:r>
              <a:rPr lang="en-US" dirty="0" smtClean="0"/>
              <a:t>bound fraction</a:t>
            </a:r>
            <a:endParaRPr lang="en-US" dirty="0"/>
          </a:p>
        </p:txBody>
      </p:sp>
      <p:pic>
        <p:nvPicPr>
          <p:cNvPr id="20" name="Picture 19" descr="Screen Shot 2012-11-10 at 10.28.47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22" y="6010676"/>
            <a:ext cx="1892300" cy="634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Screen Shot 2012-11-10 at 10.28.58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2" y="5005867"/>
            <a:ext cx="1892300" cy="9122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 rot="16200000">
            <a:off x="-389283" y="564546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cell extract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211" y="5098103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21922" y="5247015"/>
            <a:ext cx="1055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Mcm2-7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709022" y="6094624"/>
            <a:ext cx="678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Orc2</a:t>
            </a:r>
            <a:endParaRPr lang="en-US" sz="2000" dirty="0"/>
          </a:p>
        </p:txBody>
      </p:sp>
      <p:pic>
        <p:nvPicPr>
          <p:cNvPr id="32" name="Picture 31" descr="Screen Shot 2012-09-18 at 1.42.0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103" y="537505"/>
            <a:ext cx="1127519" cy="1069235"/>
          </a:xfrm>
          <a:prstGeom prst="rect">
            <a:avLst/>
          </a:prstGeom>
          <a:ln>
            <a:noFill/>
          </a:ln>
        </p:spPr>
      </p:pic>
      <p:pic>
        <p:nvPicPr>
          <p:cNvPr id="34" name="Picture 33" descr="Screen Shot 2012-09-18 at 1.47.59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1623" y="537505"/>
            <a:ext cx="1127520" cy="1069235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Screen Shot 2012-09-18 at 1.48.28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1844" y="537505"/>
            <a:ext cx="1127520" cy="1057662"/>
          </a:xfrm>
          <a:prstGeom prst="rect">
            <a:avLst/>
          </a:prstGeom>
          <a:ln>
            <a:noFill/>
          </a:ln>
        </p:spPr>
      </p:pic>
      <p:pic>
        <p:nvPicPr>
          <p:cNvPr id="36" name="Picture 35" descr="Screen Shot 2012-09-18 at 1.48.55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6664" y="536378"/>
            <a:ext cx="1127520" cy="1057662"/>
          </a:xfrm>
          <a:prstGeom prst="rect">
            <a:avLst/>
          </a:prstGeom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 rot="16200000">
            <a:off x="130090" y="87035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73802" y="234342"/>
            <a:ext cx="1030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Cdt1 RNAi</a:t>
            </a:r>
            <a:endParaRPr lang="en-US" sz="1600" dirty="0"/>
          </a:p>
        </p:txBody>
      </p:sp>
      <p:sp>
        <p:nvSpPr>
          <p:cNvPr id="40" name="TextBox 39"/>
          <p:cNvSpPr txBox="1"/>
          <p:nvPr/>
        </p:nvSpPr>
        <p:spPr>
          <a:xfrm>
            <a:off x="2083365" y="94642"/>
            <a:ext cx="7970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cyclin E</a:t>
            </a:r>
          </a:p>
          <a:p>
            <a:r>
              <a:rPr lang="en-US" sz="1600" dirty="0" smtClean="0"/>
              <a:t>  RNAi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3388647" y="243246"/>
            <a:ext cx="490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HU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4269362" y="247042"/>
            <a:ext cx="76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DMSO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874177" y="1505140"/>
            <a:ext cx="425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G1       G2          G1       G2            G1       G2          G1        G2</a:t>
            </a:r>
            <a:endParaRPr lang="en-US" sz="1400" dirty="0"/>
          </a:p>
        </p:txBody>
      </p:sp>
      <p:pic>
        <p:nvPicPr>
          <p:cNvPr id="47" name="Picture 46" descr="Screen Shot 2013-03-07 at 3.25.51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9684" y="2904892"/>
            <a:ext cx="3115175" cy="31897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3-07 at 3.41.5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0" y="364288"/>
            <a:ext cx="4845050" cy="1712161"/>
          </a:xfrm>
          <a:prstGeom prst="rect">
            <a:avLst/>
          </a:prstGeom>
        </p:spPr>
      </p:pic>
      <p:pic>
        <p:nvPicPr>
          <p:cNvPr id="6" name="Picture 5" descr="Screen Shot 2013-03-07 at 3.42.0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0" y="2463800"/>
            <a:ext cx="2874510" cy="3657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5548" y="133455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458248" y="2664767"/>
            <a:ext cx="352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952379" y="2679699"/>
            <a:ext cx="34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pic>
        <p:nvPicPr>
          <p:cNvPr id="12" name="Picture 11" descr="Screen Shot 2013-03-08 at 10.47.03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741" y="2501900"/>
            <a:ext cx="3817317" cy="385119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06679" y="2434808"/>
            <a:ext cx="105579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Mcm2-7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Orc2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Mcm2-7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Orc2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 rot="18284858">
            <a:off x="3438660" y="1276920"/>
            <a:ext cx="1560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Dup RNAi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 rot="18284858">
            <a:off x="3978656" y="1290893"/>
            <a:ext cx="1520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cyclin E RNAi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 rot="18284858">
            <a:off x="4781839" y="1695665"/>
            <a:ext cx="509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HU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2234188" y="2711806"/>
            <a:ext cx="1674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Chromatin</a:t>
            </a:r>
          </a:p>
          <a:p>
            <a:r>
              <a:rPr lang="en-US" dirty="0" smtClean="0"/>
              <a:t> bound  fraction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2270987" y="470471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cell extract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275693" y="2231569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37392" y="27309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0" name="Picture 29" descr="Screen Shot 2013-02-28 at 2.32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579" y="3960945"/>
            <a:ext cx="1803400" cy="977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Screen Shot 2013-02-28 at 2.32.4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0578" y="3131364"/>
            <a:ext cx="1802315" cy="749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Screen Shot 2013-02-28 at 2.32.3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579" y="2145972"/>
            <a:ext cx="1803400" cy="889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5" name="Picture 34" descr="Screen Shot 2013-02-28 at 2.33.02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0579" y="5063175"/>
            <a:ext cx="1816100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3290388" y="4062545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11-08 at 10.24.0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445" y="3202076"/>
            <a:ext cx="1892300" cy="812800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Screen Shot 2012-11-08 at 10.25.1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445" y="4094251"/>
            <a:ext cx="1892300" cy="8128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6859745" y="3414711"/>
            <a:ext cx="12300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Mcm2-7</a:t>
            </a:r>
          </a:p>
          <a:p>
            <a:endParaRPr lang="en-US" sz="2400" dirty="0" smtClean="0"/>
          </a:p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8284858">
            <a:off x="4962033" y="2144896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284858">
            <a:off x="5262720" y="2071190"/>
            <a:ext cx="14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284858">
            <a:off x="5997073" y="2322909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0889" y="2639032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32251" y="4907051"/>
            <a:ext cx="410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0.5    1.6   22.9    0.5     </a:t>
            </a:r>
            <a:r>
              <a:rPr lang="en-US" dirty="0" smtClean="0"/>
              <a:t>Mcm2-7/Orc2 ratio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63994" y="1463276"/>
            <a:ext cx="260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bound fraction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20603" y="1874893"/>
            <a:ext cx="2552925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2-11-10 at 10.28.47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30" y="4094251"/>
            <a:ext cx="2450904" cy="812800"/>
          </a:xfrm>
          <a:prstGeom prst="rect">
            <a:avLst/>
          </a:prstGeom>
          <a:ln>
            <a:noFill/>
          </a:ln>
        </p:spPr>
      </p:pic>
      <p:pic>
        <p:nvPicPr>
          <p:cNvPr id="21" name="Picture 20" descr="Screen Shot 2012-11-10 at 10.28.58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30" y="3065214"/>
            <a:ext cx="2450904" cy="949662"/>
          </a:xfrm>
          <a:prstGeom prst="rect">
            <a:avLst/>
          </a:prstGeom>
          <a:ln>
            <a:noFill/>
          </a:ln>
        </p:spPr>
      </p:pic>
      <p:sp>
        <p:nvSpPr>
          <p:cNvPr id="22" name="TextBox 21"/>
          <p:cNvSpPr txBox="1"/>
          <p:nvPr/>
        </p:nvSpPr>
        <p:spPr>
          <a:xfrm>
            <a:off x="1120279" y="147931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cell extract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27130" y="1890930"/>
            <a:ext cx="2552925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8284858">
            <a:off x="651561" y="1461620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8284858">
            <a:off x="1220029" y="1278610"/>
            <a:ext cx="14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8284858">
            <a:off x="2067927" y="1965031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8284858">
            <a:off x="2539900" y="1839172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DMSO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4423" y="2742048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78034" y="3285363"/>
            <a:ext cx="1230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Mcm2-7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00687" y="4206294"/>
            <a:ext cx="77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737392" y="27309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2-14 at 9.51.0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6" y="2501975"/>
            <a:ext cx="8094133" cy="3684517"/>
          </a:xfrm>
          <a:prstGeom prst="rect">
            <a:avLst/>
          </a:prstGeom>
        </p:spPr>
      </p:pic>
      <p:pic>
        <p:nvPicPr>
          <p:cNvPr id="6" name="Picture 5" descr="Screen Shot 2012-12-14 at 9.54.0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36" y="253188"/>
            <a:ext cx="7975600" cy="198836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01803" y="3218599"/>
            <a:ext cx="12300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Mcm2-7</a:t>
            </a:r>
          </a:p>
          <a:p>
            <a:endParaRPr lang="en-US" sz="2400" dirty="0" smtClean="0"/>
          </a:p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8284858">
            <a:off x="2843642" y="2136723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284858">
            <a:off x="3381482" y="2016914"/>
            <a:ext cx="14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284858">
            <a:off x="5560451" y="2359833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8284858">
            <a:off x="5935477" y="2256242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82218" y="2826403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81875" y="4570519"/>
            <a:ext cx="591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2            6           9           16          75           6         </a:t>
            </a:r>
            <a:r>
              <a:rPr lang="en-US" dirty="0" smtClean="0"/>
              <a:t>Mcm2-7/Orc2 ratio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03971" y="1127665"/>
            <a:ext cx="2878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Chromatin bound fraction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881875" y="1541580"/>
            <a:ext cx="3893375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7392" y="27309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0" name="Picture 29" descr="Screen Shot 2012-11-28 at 8.28.5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03" y="4056239"/>
            <a:ext cx="3962400" cy="55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 rot="18284858">
            <a:off x="4022895" y="2031169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 rot="18284858">
            <a:off x="4713165" y="2017364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Dacapo </a:t>
            </a:r>
            <a:endParaRPr lang="en-US" dirty="0"/>
          </a:p>
        </p:txBody>
      </p:sp>
      <p:pic>
        <p:nvPicPr>
          <p:cNvPr id="16" name="Picture 15" descr="Screen Shot 2012-12-14 at 8.30.2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403" y="2845551"/>
            <a:ext cx="3962400" cy="1092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3-08-12 at 4.07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4508500"/>
            <a:ext cx="3937000" cy="59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 rot="16200000">
            <a:off x="1133556" y="392550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chromatin </a:t>
            </a:r>
          </a:p>
          <a:p>
            <a:r>
              <a:rPr lang="en-US" dirty="0" smtClean="0"/>
              <a:t>bound fraction</a:t>
            </a:r>
            <a:endParaRPr lang="en-US" dirty="0"/>
          </a:p>
        </p:txBody>
      </p:sp>
      <p:pic>
        <p:nvPicPr>
          <p:cNvPr id="12" name="Picture 11" descr="Screen Shot 2013-08-12 at 4.11.0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3479800"/>
            <a:ext cx="3937000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191250" y="3706168"/>
            <a:ext cx="968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Orc2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81250" y="3094504"/>
            <a:ext cx="3752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       -</a:t>
            </a:r>
            <a:r>
              <a:rPr lang="en-US" dirty="0" err="1" smtClean="0"/>
              <a:t>epH</a:t>
            </a:r>
            <a:r>
              <a:rPr lang="en-US" dirty="0" smtClean="0"/>
              <a:t>    -</a:t>
            </a:r>
            <a:r>
              <a:rPr lang="en-US" dirty="0" err="1" smtClean="0"/>
              <a:t>epEH</a:t>
            </a:r>
            <a:r>
              <a:rPr lang="en-US" dirty="0" smtClean="0"/>
              <a:t> -e16H -e16EH  HU 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84613" y="6083300"/>
            <a:ext cx="76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72513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01803" y="3218599"/>
            <a:ext cx="12300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Mcm2-7</a:t>
            </a:r>
          </a:p>
          <a:p>
            <a:endParaRPr lang="en-US" sz="2400" dirty="0" smtClean="0"/>
          </a:p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8284858">
            <a:off x="2843642" y="2136723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284858">
            <a:off x="3381482" y="2016914"/>
            <a:ext cx="14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284858">
            <a:off x="5560451" y="2359833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8284858">
            <a:off x="5935477" y="2256242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3419" y="1114492"/>
            <a:ext cx="2523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	Whole cell extract 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881875" y="1514602"/>
            <a:ext cx="3893375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7392" y="27309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8284858">
            <a:off x="4022895" y="2031169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 rot="18284858">
            <a:off x="4713165" y="2017364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Dacapo </a:t>
            </a:r>
            <a:endParaRPr lang="en-US" dirty="0"/>
          </a:p>
        </p:txBody>
      </p:sp>
      <p:pic>
        <p:nvPicPr>
          <p:cNvPr id="16" name="Picture 15" descr="Screen Shot 2012-12-18 at 3.02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003" y="2845551"/>
            <a:ext cx="3860800" cy="1104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Screen Shot 2012-12-18 at 3.02.5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002" y="4088727"/>
            <a:ext cx="3860801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701803" y="3218599"/>
            <a:ext cx="12300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Mcm2-7</a:t>
            </a:r>
          </a:p>
          <a:p>
            <a:endParaRPr lang="en-US" sz="2400" dirty="0" smtClean="0"/>
          </a:p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8284858">
            <a:off x="2843642" y="2136723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284858">
            <a:off x="3381482" y="2016914"/>
            <a:ext cx="14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284858">
            <a:off x="5560451" y="2359833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43419" y="1114492"/>
            <a:ext cx="2523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	Whole cell extract </a:t>
            </a:r>
            <a:endParaRPr lang="en-US" sz="20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881875" y="1514602"/>
            <a:ext cx="3893375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7392" y="27309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18284858">
            <a:off x="4022895" y="2031169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 rot="18284858">
            <a:off x="4713165" y="2017364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Dacapo </a:t>
            </a:r>
            <a:endParaRPr lang="en-US" dirty="0"/>
          </a:p>
        </p:txBody>
      </p:sp>
      <p:pic>
        <p:nvPicPr>
          <p:cNvPr id="14" name="Picture 13" descr="Screen Shot 2013-02-28 at 4.32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050" y="2755900"/>
            <a:ext cx="3213100" cy="1092200"/>
          </a:xfrm>
          <a:prstGeom prst="rect">
            <a:avLst/>
          </a:prstGeom>
        </p:spPr>
      </p:pic>
      <p:pic>
        <p:nvPicPr>
          <p:cNvPr id="18" name="Picture 17" descr="Screen Shot 2013-02-28 at 4.32.1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3670300"/>
            <a:ext cx="3251200" cy="787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12-14 at 9.40.3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982" y="2997200"/>
            <a:ext cx="4482018" cy="2791923"/>
          </a:xfrm>
          <a:prstGeom prst="rect">
            <a:avLst/>
          </a:prstGeom>
        </p:spPr>
      </p:pic>
      <p:pic>
        <p:nvPicPr>
          <p:cNvPr id="6" name="Picture 5" descr="Screen Shot 2012-12-14 at 9.40.23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500"/>
            <a:ext cx="9144000" cy="1587500"/>
          </a:xfrm>
          <a:prstGeom prst="rect">
            <a:avLst/>
          </a:prstGeom>
        </p:spPr>
      </p:pic>
      <p:pic>
        <p:nvPicPr>
          <p:cNvPr id="7" name="Picture 6" descr="Screen Shot 2012-12-18 at 3.05.0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64" y="2837961"/>
            <a:ext cx="4098836" cy="29511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7751731" y="3414711"/>
            <a:ext cx="1281270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MCM2-7</a:t>
            </a:r>
          </a:p>
          <a:p>
            <a:endParaRPr lang="en-US" sz="2400" dirty="0" smtClean="0"/>
          </a:p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 rot="18284858">
            <a:off x="4962032" y="2540460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284858">
            <a:off x="5262718" y="2415307"/>
            <a:ext cx="14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284858">
            <a:off x="5951881" y="2769279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8284858">
            <a:off x="6265118" y="2656649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20603" y="3162386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32251" y="4907051"/>
            <a:ext cx="410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 0.5    1.6   22.9    0.5     </a:t>
            </a:r>
            <a:r>
              <a:rPr lang="en-US" dirty="0" smtClean="0"/>
              <a:t>MCM2-7/Orc2 ratio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63994" y="1463276"/>
            <a:ext cx="260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bound fraction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20603" y="1874893"/>
            <a:ext cx="2552925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20279" y="1479313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cell extract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27130" y="1890930"/>
            <a:ext cx="2552925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8284858">
            <a:off x="747379" y="2381912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8284858">
            <a:off x="1220029" y="2283219"/>
            <a:ext cx="14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8284858">
            <a:off x="2067928" y="2623961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8284858">
            <a:off x="2539901" y="2498101"/>
            <a:ext cx="78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DMSO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528" y="3131364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78034" y="3285363"/>
            <a:ext cx="128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MCM2-7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00687" y="4206294"/>
            <a:ext cx="77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737392" y="27309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30" name="Picture 29" descr="Screen Shot 2012-11-28 at 8.28.55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331" y="4109159"/>
            <a:ext cx="3962400" cy="55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9583" y="276225"/>
            <a:ext cx="96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Dup RNAi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050587" y="275988"/>
            <a:ext cx="12006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cyclin E RNAi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3489570" y="275987"/>
            <a:ext cx="105534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CDK2 RNAi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6431175" y="281465"/>
            <a:ext cx="53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HU</a:t>
            </a:r>
            <a:endParaRPr lang="en-US" sz="14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96024" y="1489876"/>
            <a:ext cx="8100684" cy="17035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7252" y="1199134"/>
            <a:ext cx="8146769" cy="307777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1N         2N              1N        2N              1N           2N               1N        2N                1N        2N                1N         2N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4903628" y="280222"/>
            <a:ext cx="901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+ Dacapo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2201702" y="558703"/>
            <a:ext cx="45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73% </a:t>
            </a:r>
            <a:endParaRPr lang="en-US" sz="1200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2206217" y="796014"/>
            <a:ext cx="420749" cy="1588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112783" y="1430708"/>
            <a:ext cx="1138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DNA Content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 rot="16200000">
            <a:off x="147183" y="781345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Counts</a:t>
            </a:r>
            <a:endParaRPr lang="en-US" sz="1200" dirty="0"/>
          </a:p>
        </p:txBody>
      </p:sp>
      <p:pic>
        <p:nvPicPr>
          <p:cNvPr id="33" name="Picture 32" descr="Screen Shot 2012-12-14 at 8.46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647" y="541668"/>
            <a:ext cx="1275091" cy="746011"/>
          </a:xfrm>
          <a:prstGeom prst="rect">
            <a:avLst/>
          </a:prstGeom>
        </p:spPr>
      </p:pic>
      <p:pic>
        <p:nvPicPr>
          <p:cNvPr id="34" name="Picture 33" descr="Screen Shot 2012-12-14 at 8.48.2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848" y="533201"/>
            <a:ext cx="1355482" cy="767695"/>
          </a:xfrm>
          <a:prstGeom prst="rect">
            <a:avLst/>
          </a:prstGeom>
        </p:spPr>
      </p:pic>
      <p:pic>
        <p:nvPicPr>
          <p:cNvPr id="36" name="Picture 35" descr="Screen Shot 2012-12-14 at 8.49.55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229" y="541668"/>
            <a:ext cx="1274951" cy="767741"/>
          </a:xfrm>
          <a:prstGeom prst="rect">
            <a:avLst/>
          </a:prstGeom>
        </p:spPr>
      </p:pic>
      <p:pic>
        <p:nvPicPr>
          <p:cNvPr id="37" name="Picture 36" descr="Screen Shot 2012-12-14 at 8.52.32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024" y="541668"/>
            <a:ext cx="1349623" cy="746011"/>
          </a:xfrm>
          <a:prstGeom prst="rect">
            <a:avLst/>
          </a:prstGeom>
        </p:spPr>
      </p:pic>
      <p:pic>
        <p:nvPicPr>
          <p:cNvPr id="47" name="Picture 46" descr="Screen Shot 2012-12-14 at 9.28.33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362" y="541668"/>
            <a:ext cx="1359225" cy="75070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884828" y="4441987"/>
            <a:ext cx="12300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Mcm2-7</a:t>
            </a:r>
          </a:p>
          <a:p>
            <a:endParaRPr lang="en-US" sz="2400" dirty="0" smtClean="0"/>
          </a:p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62" name="TextBox 61"/>
          <p:cNvSpPr txBox="1"/>
          <p:nvPr/>
        </p:nvSpPr>
        <p:spPr>
          <a:xfrm rot="18284858">
            <a:off x="3026667" y="3360111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 rot="18284858">
            <a:off x="3564507" y="3240302"/>
            <a:ext cx="14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 rot="18284858">
            <a:off x="5743476" y="3583221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945647" y="2591054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486996" y="2351053"/>
            <a:ext cx="2878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Chromatin bound fraction</a:t>
            </a:r>
            <a:endParaRPr lang="en-US" sz="2000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3064900" y="2764968"/>
            <a:ext cx="3893375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0" name="Picture 69" descr="Screen Shot 2012-11-28 at 8.28.55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2428" y="5279627"/>
            <a:ext cx="3962400" cy="558800"/>
          </a:xfrm>
          <a:prstGeom prst="rect">
            <a:avLst/>
          </a:prstGeom>
          <a:ln>
            <a:noFill/>
          </a:ln>
        </p:spPr>
      </p:pic>
      <p:sp>
        <p:nvSpPr>
          <p:cNvPr id="71" name="TextBox 70"/>
          <p:cNvSpPr txBox="1"/>
          <p:nvPr/>
        </p:nvSpPr>
        <p:spPr>
          <a:xfrm rot="18284858">
            <a:off x="4205920" y="3254557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18284858">
            <a:off x="4896190" y="3240752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Dacapo </a:t>
            </a:r>
            <a:endParaRPr lang="en-US" dirty="0"/>
          </a:p>
        </p:txBody>
      </p:sp>
      <p:pic>
        <p:nvPicPr>
          <p:cNvPr id="73" name="Picture 72" descr="Screen Shot 2012-12-14 at 8.30.28 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2428" y="4068939"/>
            <a:ext cx="3962400" cy="10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96621" y="174863"/>
            <a:ext cx="1544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Dup/Cdt1 RNAi</a:t>
            </a:r>
            <a:endParaRPr 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856225" y="161926"/>
            <a:ext cx="134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cyclin E RNAi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257108" y="161925"/>
            <a:ext cx="114797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Cdk2 RNAi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135213" y="167403"/>
            <a:ext cx="583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 HU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48311" y="1477957"/>
            <a:ext cx="6354299" cy="307777"/>
          </a:xfrm>
          <a:prstGeom prst="rect">
            <a:avLst/>
          </a:prstGeom>
          <a:noFill/>
          <a:ln w="9525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2C           4C             2C          4C               2C          4C              2C          4C               2C        4C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4645766" y="166160"/>
            <a:ext cx="1003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+ Dacapo</a:t>
            </a:r>
            <a:endParaRPr lang="en-US" sz="1600" dirty="0"/>
          </a:p>
        </p:txBody>
      </p:sp>
      <p:sp>
        <p:nvSpPr>
          <p:cNvPr id="60" name="TextBox 59"/>
          <p:cNvSpPr txBox="1"/>
          <p:nvPr/>
        </p:nvSpPr>
        <p:spPr>
          <a:xfrm rot="16200000">
            <a:off x="-6846" y="867794"/>
            <a:ext cx="69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Counts</a:t>
            </a:r>
            <a:endParaRPr lang="en-US" sz="1400" dirty="0"/>
          </a:p>
        </p:txBody>
      </p:sp>
      <p:pic>
        <p:nvPicPr>
          <p:cNvPr id="33" name="Picture 32" descr="Screen Shot 2012-12-14 at 8.46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00" y="520502"/>
            <a:ext cx="1348007" cy="1066897"/>
          </a:xfrm>
          <a:prstGeom prst="rect">
            <a:avLst/>
          </a:prstGeom>
          <a:ln>
            <a:noFill/>
          </a:ln>
        </p:spPr>
      </p:pic>
      <p:pic>
        <p:nvPicPr>
          <p:cNvPr id="34" name="Picture 33" descr="Screen Shot 2012-12-14 at 8.48.2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721" y="520740"/>
            <a:ext cx="1348007" cy="1066897"/>
          </a:xfrm>
          <a:prstGeom prst="rect">
            <a:avLst/>
          </a:prstGeom>
          <a:ln>
            <a:noFill/>
          </a:ln>
        </p:spPr>
      </p:pic>
      <p:pic>
        <p:nvPicPr>
          <p:cNvPr id="36" name="Picture 35" descr="Screen Shot 2012-12-14 at 8.49.55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714" y="520740"/>
            <a:ext cx="1348007" cy="1066897"/>
          </a:xfrm>
          <a:prstGeom prst="rect">
            <a:avLst/>
          </a:prstGeom>
          <a:ln>
            <a:noFill/>
          </a:ln>
        </p:spPr>
      </p:pic>
      <p:pic>
        <p:nvPicPr>
          <p:cNvPr id="37" name="Picture 36" descr="Screen Shot 2012-12-14 at 8.52.32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63" y="520502"/>
            <a:ext cx="1347837" cy="1066897"/>
          </a:xfrm>
          <a:prstGeom prst="rect">
            <a:avLst/>
          </a:prstGeom>
          <a:ln>
            <a:noFill/>
          </a:ln>
        </p:spPr>
      </p:pic>
      <p:pic>
        <p:nvPicPr>
          <p:cNvPr id="47" name="Picture 46" descr="Screen Shot 2012-12-14 at 9.28.33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3707" y="520502"/>
            <a:ext cx="1348007" cy="1066897"/>
          </a:xfrm>
          <a:prstGeom prst="rect">
            <a:avLst/>
          </a:prstGeom>
          <a:ln>
            <a:noFill/>
          </a:ln>
        </p:spPr>
      </p:pic>
      <p:sp>
        <p:nvSpPr>
          <p:cNvPr id="61" name="TextBox 60"/>
          <p:cNvSpPr txBox="1"/>
          <p:nvPr/>
        </p:nvSpPr>
        <p:spPr>
          <a:xfrm>
            <a:off x="6884828" y="4441987"/>
            <a:ext cx="123002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Mcm2-7</a:t>
            </a:r>
          </a:p>
          <a:p>
            <a:endParaRPr lang="en-US" sz="2400" dirty="0" smtClean="0"/>
          </a:p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62" name="TextBox 61"/>
          <p:cNvSpPr txBox="1"/>
          <p:nvPr/>
        </p:nvSpPr>
        <p:spPr>
          <a:xfrm rot="18284858">
            <a:off x="3026667" y="3360111"/>
            <a:ext cx="1082297" cy="382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 RNAi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 rot="18284858">
            <a:off x="3564507" y="3240302"/>
            <a:ext cx="141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 rot="18284858">
            <a:off x="5743476" y="3583221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894528" y="4068939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 rot="16200000">
            <a:off x="1032430" y="4004394"/>
            <a:ext cx="2878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Chromatin bound fraction</a:t>
            </a:r>
            <a:endParaRPr lang="en-US" sz="2000" dirty="0"/>
          </a:p>
        </p:txBody>
      </p:sp>
      <p:sp>
        <p:nvSpPr>
          <p:cNvPr id="71" name="TextBox 70"/>
          <p:cNvSpPr txBox="1"/>
          <p:nvPr/>
        </p:nvSpPr>
        <p:spPr>
          <a:xfrm rot="18284858">
            <a:off x="4205920" y="3254557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18284858">
            <a:off x="4896190" y="3240752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Dacapo </a:t>
            </a:r>
            <a:endParaRPr lang="en-US" dirty="0"/>
          </a:p>
        </p:txBody>
      </p:sp>
      <p:pic>
        <p:nvPicPr>
          <p:cNvPr id="29" name="Picture 28" descr="Screen Shot 2013-02-28 at 4.23.36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3707" y="4068939"/>
            <a:ext cx="3302000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Picture 29" descr="Screen Shot 2013-02-28 at 4.23.45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1281" y="5362915"/>
            <a:ext cx="3263900" cy="558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7950200" y="1714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956242" y="2184487"/>
            <a:ext cx="10557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Mcm2-7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Orc2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 rot="18284858">
            <a:off x="3502843" y="895549"/>
            <a:ext cx="175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Dup/Cdt1 RNAi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8284858">
            <a:off x="4197538" y="1044523"/>
            <a:ext cx="138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284858">
            <a:off x="6414571" y="1412842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8221" y="3916846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2403229" y="2457606"/>
            <a:ext cx="1286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Chromatin</a:t>
            </a:r>
          </a:p>
          <a:p>
            <a:pPr algn="ctr"/>
            <a:r>
              <a:rPr lang="en-US" sz="2000" dirty="0" smtClean="0"/>
              <a:t>fraction</a:t>
            </a:r>
            <a:endParaRPr lang="en-US" sz="2000" dirty="0" smtClean="0"/>
          </a:p>
        </p:txBody>
      </p:sp>
      <p:sp>
        <p:nvSpPr>
          <p:cNvPr id="12" name="TextBox 11"/>
          <p:cNvSpPr txBox="1"/>
          <p:nvPr/>
        </p:nvSpPr>
        <p:spPr>
          <a:xfrm rot="18284858">
            <a:off x="4851615" y="1058778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8284858">
            <a:off x="5554585" y="1070373"/>
            <a:ext cx="138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Dacapo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81642" y="4043846"/>
            <a:ext cx="10557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Mcm2-7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Orc2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2697713" y="4589331"/>
            <a:ext cx="67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WCE</a:t>
            </a:r>
            <a:endParaRPr lang="en-US" sz="2000" dirty="0"/>
          </a:p>
        </p:txBody>
      </p:sp>
      <p:pic>
        <p:nvPicPr>
          <p:cNvPr id="23" name="Picture 22" descr="Screen Shot 2013-02-28 at 4.32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830" y="3895887"/>
            <a:ext cx="3386112" cy="9047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Screen Shot 2013-02-28 at 4.32.1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30" y="4887662"/>
            <a:ext cx="3386112" cy="78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Screen Shot 2013-02-28 at 4.23.4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830" y="3067315"/>
            <a:ext cx="3348011" cy="55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 descr="Screen Shot 2013-02-28 at 4.23.36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2831" y="1943100"/>
            <a:ext cx="3348010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3358221" y="1943100"/>
            <a:ext cx="326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87987" y="2244120"/>
            <a:ext cx="376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4678475" y="2218720"/>
            <a:ext cx="37612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  <p:pic>
        <p:nvPicPr>
          <p:cNvPr id="11" name="Picture 10" descr="Screen Shot 2013-03-12 at 9.19.5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7987" y="2720877"/>
            <a:ext cx="4311650" cy="37895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6207" y="184200"/>
            <a:ext cx="39243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  <p:pic>
        <p:nvPicPr>
          <p:cNvPr id="13" name="Picture 12" descr="Screen Shot 2013-11-13 at 7.36.1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340" y="417484"/>
            <a:ext cx="6737294" cy="1522909"/>
          </a:xfrm>
          <a:prstGeom prst="rect">
            <a:avLst/>
          </a:prstGeom>
        </p:spPr>
      </p:pic>
      <p:pic>
        <p:nvPicPr>
          <p:cNvPr id="16" name="Picture 15" descr="Screen Shot 2013-11-13 at 7.39.4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07" y="2460020"/>
            <a:ext cx="4081780" cy="41353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8646" y="2155220"/>
            <a:ext cx="379982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  <a:endParaRPr lang="en-US" sz="2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1-28 at 10.09.0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45" y="2672226"/>
            <a:ext cx="3136900" cy="1092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Screen Shot 2012-11-28 at 10.07.3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045" y="3993026"/>
            <a:ext cx="3149600" cy="774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870645" y="3025762"/>
            <a:ext cx="1007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Orc2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01134" y="2687558"/>
            <a:ext cx="2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3800765" y="2060234"/>
            <a:ext cx="3069880" cy="386561"/>
          </a:xfrm>
          <a:prstGeom prst="rt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00765" y="2077463"/>
            <a:ext cx="88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Dacapo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00765" y="4733355"/>
            <a:ext cx="5105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          4         13        30        29     MCM2-7/Orc2 ratio</a:t>
            </a:r>
            <a:endParaRPr lang="en-US" dirty="0"/>
          </a:p>
        </p:txBody>
      </p:sp>
      <p:pic>
        <p:nvPicPr>
          <p:cNvPr id="12" name="Picture 11" descr="Screen Shot 2012-11-28 at 10.19.5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91" y="1414901"/>
            <a:ext cx="1587024" cy="611506"/>
          </a:xfrm>
          <a:prstGeom prst="rect">
            <a:avLst/>
          </a:prstGeom>
        </p:spPr>
      </p:pic>
      <p:pic>
        <p:nvPicPr>
          <p:cNvPr id="13" name="Picture 12" descr="Screen Shot 2012-11-28 at 10.20.16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90" y="2042872"/>
            <a:ext cx="1587025" cy="622604"/>
          </a:xfrm>
          <a:prstGeom prst="rect">
            <a:avLst/>
          </a:prstGeom>
        </p:spPr>
      </p:pic>
      <p:pic>
        <p:nvPicPr>
          <p:cNvPr id="14" name="Picture 13" descr="Screen Shot 2012-11-28 at 10.20.4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891" y="2692739"/>
            <a:ext cx="1587024" cy="647237"/>
          </a:xfrm>
          <a:prstGeom prst="rect">
            <a:avLst/>
          </a:prstGeom>
        </p:spPr>
      </p:pic>
      <p:pic>
        <p:nvPicPr>
          <p:cNvPr id="15" name="Picture 14" descr="Screen Shot 2012-11-28 at 10.21.15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891" y="3362849"/>
            <a:ext cx="1587024" cy="630177"/>
          </a:xfrm>
          <a:prstGeom prst="rect">
            <a:avLst/>
          </a:prstGeom>
        </p:spPr>
      </p:pic>
      <p:pic>
        <p:nvPicPr>
          <p:cNvPr id="16" name="Picture 15" descr="Screen Shot 2012-11-28 at 10.21.35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892" y="3993026"/>
            <a:ext cx="1587023" cy="6423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8791" y="4573106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1N    2N </a:t>
            </a:r>
          </a:p>
          <a:p>
            <a:r>
              <a:rPr lang="en-US" dirty="0" smtClean="0"/>
              <a:t>DNA Content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162670" y="287243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Counts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rot="5400000">
            <a:off x="-842783" y="3025159"/>
            <a:ext cx="3220517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/>
        </p:nvSpPr>
        <p:spPr>
          <a:xfrm flipV="1">
            <a:off x="2395915" y="1415694"/>
            <a:ext cx="386536" cy="3157412"/>
          </a:xfrm>
          <a:prstGeom prst="rt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5400000">
            <a:off x="2133620" y="1658330"/>
            <a:ext cx="88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Dacapo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007838" y="1289125"/>
            <a:ext cx="264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Bound Fraction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721045" y="1658457"/>
            <a:ext cx="31496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2-05 at 2.28.0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388954"/>
            <a:ext cx="3530600" cy="1143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Screen Shot 2012-12-05 at 2.29.0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600" y="2675572"/>
            <a:ext cx="3556000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6324600" y="1600200"/>
            <a:ext cx="9686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Orc2</a:t>
            </a:r>
            <a:endParaRPr lang="en-US" dirty="0"/>
          </a:p>
        </p:txBody>
      </p:sp>
      <p:sp>
        <p:nvSpPr>
          <p:cNvPr id="7" name="Right Triangle 6"/>
          <p:cNvSpPr/>
          <p:nvPr/>
        </p:nvSpPr>
        <p:spPr>
          <a:xfrm>
            <a:off x="2768600" y="622300"/>
            <a:ext cx="3505200" cy="393700"/>
          </a:xfrm>
          <a:prstGeom prst="rt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55900" y="646668"/>
            <a:ext cx="88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Dacapo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635205" y="201831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Chromatin </a:t>
            </a:r>
          </a:p>
          <a:p>
            <a:r>
              <a:rPr lang="en-US" dirty="0" smtClean="0"/>
              <a:t>bound fraction</a:t>
            </a:r>
            <a:endParaRPr lang="en-US" dirty="0"/>
          </a:p>
        </p:txBody>
      </p:sp>
      <p:pic>
        <p:nvPicPr>
          <p:cNvPr id="13" name="Picture 12" descr="Screen Shot 2013-03-01 at 10.53.36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3429976"/>
            <a:ext cx="3556000" cy="8753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 descr="Screen Shot 2013-03-01 at 10.53.27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4446296"/>
            <a:ext cx="3581400" cy="3289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6324600" y="3621038"/>
            <a:ext cx="96868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Orc2</a:t>
            </a:r>
          </a:p>
          <a:p>
            <a:endParaRPr lang="en-US" dirty="0" smtClean="0"/>
          </a:p>
          <a:p>
            <a:r>
              <a:rPr lang="en-US" dirty="0" smtClean="0"/>
              <a:t>Dacapo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43200" y="1019622"/>
            <a:ext cx="492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0h    1h     3h   5h    7h   9h    11h  13h   post release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1544071" y="42603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Whole cell extract</a:t>
            </a:r>
            <a:endParaRPr lang="en-US" dirty="0"/>
          </a:p>
        </p:txBody>
      </p:sp>
      <p:pic>
        <p:nvPicPr>
          <p:cNvPr id="18" name="Picture 17" descr="Screen Shot 2013-03-05 at 12.36.25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4910135"/>
            <a:ext cx="3581400" cy="4183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09 at 1.28.1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6350"/>
            <a:ext cx="1320800" cy="150495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 Shot 2013-09-09 at 1.29.5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1276350"/>
            <a:ext cx="1320800" cy="150495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Screen Shot 2013-09-09 at 1.30.1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0" y="1276350"/>
            <a:ext cx="1320800" cy="1519947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Screen Shot 2013-09-09 at 1.31.5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1276350"/>
            <a:ext cx="1320800" cy="1519947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Screen Shot 2013-09-09 at 1.32.19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0400" y="1267786"/>
            <a:ext cx="1320800" cy="1526214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creen Shot 2013-09-09 at 1.32.37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1200" y="1276350"/>
            <a:ext cx="1212819" cy="1522625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679701" y="1199118"/>
            <a:ext cx="9249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Cdt1 RNAi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3263705" y="1203920"/>
            <a:ext cx="1061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ym typeface="Wingdings"/>
              </a:rPr>
              <a:t>+FLAG-cycE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914544" y="1199118"/>
            <a:ext cx="1021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ym typeface="Wingdings"/>
              </a:rPr>
              <a:t>+FLAG-cycE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443952" y="1193284"/>
            <a:ext cx="411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HU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763306" y="355600"/>
            <a:ext cx="138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968500" y="674132"/>
            <a:ext cx="4967377" cy="158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590800" y="854154"/>
            <a:ext cx="109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pUC RNAi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968500" y="1178520"/>
            <a:ext cx="2302161" cy="158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648200" y="1178520"/>
            <a:ext cx="2302161" cy="158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25744" y="849352"/>
            <a:ext cx="2330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Dup/Cdt1 &amp; Cdc6 RNAi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78101" y="2692400"/>
            <a:ext cx="7539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2C          4C              2C         4C              2C          4C               2C         4C               2C         4C             2C        4C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-165100" y="18542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98119" y="201712"/>
            <a:ext cx="379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  <a:endParaRPr 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2-05 at 2.43.0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9" y="165100"/>
            <a:ext cx="1911631" cy="77303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 Shot 2012-12-05 at 2.43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9" y="900030"/>
            <a:ext cx="1911631" cy="713068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Screen Shot 2012-12-05 at 2.43.3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68" y="1600398"/>
            <a:ext cx="1911632" cy="701613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Screen Shot 2012-12-05 at 2.43.5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69" y="2302011"/>
            <a:ext cx="1911632" cy="691562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Screen Shot 2012-12-05 at 2.44.0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69" y="3006273"/>
            <a:ext cx="1911632" cy="697799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creen Shot 2012-12-05 at 2.44.22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69" y="3709497"/>
            <a:ext cx="1911632" cy="709701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Screen Shot 2012-12-05 at 2.44.37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68" y="4406498"/>
            <a:ext cx="1911633" cy="704877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Screen Shot 2012-12-05 at 2.44.53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569" y="5098618"/>
            <a:ext cx="1911632" cy="723039"/>
          </a:xfrm>
          <a:prstGeom prst="rect">
            <a:avLst/>
          </a:prstGeom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901700" y="5821657"/>
            <a:ext cx="1593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1N          2N</a:t>
            </a:r>
          </a:p>
          <a:p>
            <a:r>
              <a:rPr lang="en-US" dirty="0" smtClean="0"/>
              <a:t> DNA Content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43927" y="28089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rot="16200000" flipV="1">
            <a:off x="-2180737" y="3031875"/>
            <a:ext cx="5657352" cy="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ight Triangle 17"/>
          <p:cNvSpPr/>
          <p:nvPr/>
        </p:nvSpPr>
        <p:spPr>
          <a:xfrm rot="5400000">
            <a:off x="175863" y="2715867"/>
            <a:ext cx="5388673" cy="508000"/>
          </a:xfrm>
          <a:prstGeom prst="rt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2370307" y="750022"/>
            <a:ext cx="88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Dacapo</a:t>
            </a:r>
            <a:endParaRPr lang="en-US" dirty="0"/>
          </a:p>
        </p:txBody>
      </p:sp>
      <p:pic>
        <p:nvPicPr>
          <p:cNvPr id="17" name="Picture 16" descr="Screen Shot 2013-01-15 at 3.04.58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33848" y="3192829"/>
            <a:ext cx="5359351" cy="3275159"/>
          </a:xfrm>
          <a:prstGeom prst="rect">
            <a:avLst/>
          </a:prstGeom>
        </p:spPr>
      </p:pic>
      <p:pic>
        <p:nvPicPr>
          <p:cNvPr id="22" name="Picture 21" descr="Screen Shot 2013-01-15 at 3.04.50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2200" y="85159"/>
            <a:ext cx="4692650" cy="30304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12-05 at 2.43.0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862" y="635602"/>
            <a:ext cx="1622764" cy="715091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 Shot 2012-12-05 at 2.43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424" y="1315448"/>
            <a:ext cx="1622764" cy="659623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Screen Shot 2012-12-05 at 2.43.3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42" y="1963323"/>
            <a:ext cx="1622765" cy="649027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Screen Shot 2012-12-05 at 2.43.5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643" y="2612350"/>
            <a:ext cx="1622765" cy="639729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Screen Shot 2012-12-05 at 2.44.0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643" y="3263827"/>
            <a:ext cx="1622765" cy="645498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creen Shot 2012-12-05 at 2.44.22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643" y="3914343"/>
            <a:ext cx="1622765" cy="656508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Screen Shot 2012-12-05 at 2.44.37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642" y="4559104"/>
            <a:ext cx="1622766" cy="652046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Screen Shot 2012-12-05 at 2.44.53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8862" y="5199349"/>
            <a:ext cx="1622765" cy="668847"/>
          </a:xfrm>
          <a:prstGeom prst="rect">
            <a:avLst/>
          </a:prstGeom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278547" y="5844699"/>
            <a:ext cx="1352767" cy="597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2C           4C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Right Triangle 17"/>
          <p:cNvSpPr/>
          <p:nvPr/>
        </p:nvSpPr>
        <p:spPr>
          <a:xfrm rot="5400000">
            <a:off x="498918" y="3129895"/>
            <a:ext cx="4984787" cy="431236"/>
          </a:xfrm>
          <a:prstGeom prst="rt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5400000">
            <a:off x="2573218" y="1373029"/>
            <a:ext cx="820073" cy="313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Dacapo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80096" y="1313346"/>
            <a:ext cx="359027" cy="34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1h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80096" y="1939827"/>
            <a:ext cx="359027" cy="34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390877" y="729190"/>
            <a:ext cx="359027" cy="34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0h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83354" y="2593956"/>
            <a:ext cx="359027" cy="34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72573" y="3217062"/>
            <a:ext cx="359027" cy="34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7h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383354" y="3885829"/>
            <a:ext cx="359027" cy="34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9h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91951" y="4535025"/>
            <a:ext cx="458342" cy="34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11h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291951" y="5169423"/>
            <a:ext cx="458342" cy="34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13h</a:t>
            </a:r>
            <a:endParaRPr lang="en-US" dirty="0"/>
          </a:p>
        </p:txBody>
      </p:sp>
      <p:pic>
        <p:nvPicPr>
          <p:cNvPr id="34" name="Picture 33" descr="Screen Shot 2013-03-08 at 11.42.24 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9600" y="897757"/>
            <a:ext cx="4946928" cy="465142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935055" y="1611868"/>
            <a:ext cx="1827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Cell Lysate</a:t>
            </a:r>
            <a:endParaRPr lang="en-US" dirty="0"/>
          </a:p>
        </p:txBody>
      </p:sp>
      <p:sp>
        <p:nvSpPr>
          <p:cNvPr id="22" name="Right Triangle 21"/>
          <p:cNvSpPr/>
          <p:nvPr/>
        </p:nvSpPr>
        <p:spPr>
          <a:xfrm>
            <a:off x="1235964" y="2165350"/>
            <a:ext cx="5202936" cy="393700"/>
          </a:xfrm>
          <a:prstGeom prst="rt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09341" y="2165350"/>
            <a:ext cx="88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Dacapo</a:t>
            </a:r>
            <a:endParaRPr lang="en-US" dirty="0"/>
          </a:p>
        </p:txBody>
      </p:sp>
      <p:pic>
        <p:nvPicPr>
          <p:cNvPr id="20" name="Picture 19" descr="Screen Shot 2013-01-15 at 2.44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900" y="4089400"/>
            <a:ext cx="5207000" cy="577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 descr="Screen Shot 2013-01-15 at 2.43.2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2730499"/>
            <a:ext cx="5207000" cy="1240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Picture 26" descr="Screen Shot 2013-01-15 at 2.59.0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964" y="4787900"/>
            <a:ext cx="5202936" cy="520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/>
          <p:cNvSpPr txBox="1"/>
          <p:nvPr/>
        </p:nvSpPr>
        <p:spPr>
          <a:xfrm>
            <a:off x="6438900" y="3113347"/>
            <a:ext cx="10071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Orc2</a:t>
            </a:r>
          </a:p>
          <a:p>
            <a:endParaRPr lang="en-US" dirty="0" smtClean="0"/>
          </a:p>
          <a:p>
            <a:r>
              <a:rPr lang="en-US" dirty="0" smtClean="0"/>
              <a:t>Dacapo</a:t>
            </a:r>
          </a:p>
          <a:p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31900" y="1968500"/>
            <a:ext cx="5207000" cy="127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9-18 at 1.42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89" y="24870"/>
            <a:ext cx="1937801" cy="8815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Screen Shot 2012-09-18 at 1.42.4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589" y="1018879"/>
            <a:ext cx="1937801" cy="87400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 descr="Screen Shot 2012-09-18 at 1.42.0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588" y="2120105"/>
            <a:ext cx="1937802" cy="908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Screen Shot 2012-09-18 at 1.47.5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4590" y="3208982"/>
            <a:ext cx="1937801" cy="1069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Screen Shot 2012-09-18 at 1.48.28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4591" y="4482088"/>
            <a:ext cx="1937801" cy="10576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Screen Shot 2012-09-18 at 1.48.55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4591" y="5707806"/>
            <a:ext cx="1937802" cy="9776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175148" y="24870"/>
            <a:ext cx="1767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 Asynchronous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86993" y="1018879"/>
            <a:ext cx="135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 pUC RNAi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14000" y="2120105"/>
            <a:ext cx="132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 dup RNAi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76530" y="3208982"/>
            <a:ext cx="116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 Cyclin E</a:t>
            </a:r>
          </a:p>
          <a:p>
            <a:r>
              <a:rPr lang="en-US" dirty="0" smtClean="0"/>
              <a:t>RNAi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596" y="4482088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 HU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65094" y="5707805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 DMSO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6973" y="3686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9-18 at 1.42.2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494" y="1663428"/>
            <a:ext cx="1665792" cy="14113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Screen Shot 2012-09-18 at 1.47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286" y="1663428"/>
            <a:ext cx="1665792" cy="14071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 descr="Screen Shot 2012-09-18 at 1.48.2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078" y="1663429"/>
            <a:ext cx="1665792" cy="141137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079246" y="129409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Asynchronous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26086" y="1294096"/>
            <a:ext cx="138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31197" y="1294097"/>
            <a:ext cx="52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HU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6973" y="3686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29089" y="3011299"/>
            <a:ext cx="4646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G1          G2               G1           G2                G1            G2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415352" y="2199789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Counts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46203" y="1140208"/>
            <a:ext cx="392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2-09-18 at 1.42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4054" y="1062443"/>
            <a:ext cx="1937802" cy="9088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 descr="Screen Shot 2012-09-18 at 1.47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056" y="2151320"/>
            <a:ext cx="1937801" cy="10692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Picture 7" descr="Screen Shot 2012-09-18 at 1.48.2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057" y="3424426"/>
            <a:ext cx="1937801" cy="10576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Screen Shot 2012-09-18 at 1.48.5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4057" y="4650144"/>
            <a:ext cx="1937802" cy="9776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 rot="16200000">
            <a:off x="4419802" y="2986165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Counts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50692" y="5627756"/>
            <a:ext cx="20809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1N            2N</a:t>
            </a:r>
          </a:p>
          <a:p>
            <a:r>
              <a:rPr lang="en-US" sz="2400" dirty="0" smtClean="0"/>
              <a:t>DNA Content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063466" y="1062443"/>
            <a:ext cx="132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 dup RNAi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25996" y="2151320"/>
            <a:ext cx="1164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 Cyclin E</a:t>
            </a:r>
          </a:p>
          <a:p>
            <a:r>
              <a:rPr lang="en-US" dirty="0" smtClean="0"/>
              <a:t>RNAi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50062" y="3424426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 HU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14560" y="4650143"/>
            <a:ext cx="104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 DMSO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6973" y="36867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2963988" y="3344306"/>
            <a:ext cx="4565313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9-18 at 2.29.0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17" y="1947783"/>
            <a:ext cx="2223578" cy="1224531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 Shot 2012-09-18 at 2.29.2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176" y="1947783"/>
            <a:ext cx="2223579" cy="1231214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Screen Shot 2012-09-18 at 2.29.4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816" y="3406981"/>
            <a:ext cx="2223579" cy="12081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12-09-18 at 2.30.04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2176" y="3415877"/>
            <a:ext cx="2223579" cy="1199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1303155" y="4603840"/>
            <a:ext cx="4316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  1N         2N                 1N          2N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444155" y="5065505"/>
            <a:ext cx="18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DNA Content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30817" y="5065505"/>
            <a:ext cx="4744938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200000">
            <a:off x="112828" y="2941481"/>
            <a:ext cx="1055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Counts</a:t>
            </a:r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 rot="16200000" flipV="1">
            <a:off x="-418163" y="3281454"/>
            <a:ext cx="2667343" cy="1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03155" y="1486118"/>
            <a:ext cx="4429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en-US" sz="2400" dirty="0" smtClean="0"/>
              <a:t> FLAG-CycE                 + FLAG-CycE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75755" y="2077049"/>
            <a:ext cx="85402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pUC</a:t>
            </a:r>
          </a:p>
          <a:p>
            <a:r>
              <a:rPr lang="en-US" sz="2400" dirty="0" smtClean="0"/>
              <a:t>RNAi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CDK2</a:t>
            </a:r>
          </a:p>
          <a:p>
            <a:r>
              <a:rPr lang="en-US" sz="2400" dirty="0" smtClean="0"/>
              <a:t>RNAi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68696" y="35501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5-04 at 1.18.2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870199"/>
            <a:ext cx="2794000" cy="913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2-05-04 at 1.21.4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900" y="4070350"/>
            <a:ext cx="2832100" cy="584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794000" y="2316201"/>
            <a:ext cx="3998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   -        +        -        +        </a:t>
            </a:r>
            <a:r>
              <a:rPr lang="en-US" dirty="0" smtClean="0"/>
              <a:t>Flag-CycE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46400" y="1945281"/>
            <a:ext cx="253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pUC RNAi         Cdk2 RNAi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946400" y="2317789"/>
            <a:ext cx="11049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80702" y="2314613"/>
            <a:ext cx="11049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40400" y="3035300"/>
            <a:ext cx="1064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IP: Flag</a:t>
            </a:r>
          </a:p>
          <a:p>
            <a:r>
              <a:rPr lang="en-US" dirty="0" smtClean="0"/>
              <a:t>WB: CycE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40400" y="4184134"/>
            <a:ext cx="121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Histone H1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0838" y="43694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20 at 2.31.2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22" y="3096227"/>
            <a:ext cx="3997032" cy="1409775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Screen Shot 2012-11-20 at 2.31.4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972" y="3109882"/>
            <a:ext cx="4049561" cy="1396119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creen Shot 2012-11-20 at 2.30.4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937" y="1484978"/>
            <a:ext cx="3867142" cy="1418992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Screen Shot 2012-11-20 at 2.30.1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84" y="1430358"/>
            <a:ext cx="3941650" cy="1456697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 rot="16200000">
            <a:off x="-1236234" y="2826200"/>
            <a:ext cx="299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C-term FLAG       N-term FLAG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4209" y="1245692"/>
            <a:ext cx="626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cyclin E induction                                            cyclin E induction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14151" y="487563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Content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97682" y="4532653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2C                              4C                                          2C                             4C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1908" y="2314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7-17 at 10.02.2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61" y="1015165"/>
            <a:ext cx="3310739" cy="193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5448" y="781305"/>
            <a:ext cx="5301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                                                                                         B</a:t>
            </a:r>
            <a:endParaRPr lang="en-US" dirty="0"/>
          </a:p>
        </p:txBody>
      </p:sp>
      <p:pic>
        <p:nvPicPr>
          <p:cNvPr id="8" name="Picture 7" descr="Screen Shot 2013-11-18 at 9.16.5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97" y="1150637"/>
            <a:ext cx="3997069" cy="1766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3-08-12 at 4.07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4508500"/>
            <a:ext cx="3937000" cy="59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 rot="16200000">
            <a:off x="1133556" y="392550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chromatin </a:t>
            </a:r>
          </a:p>
          <a:p>
            <a:r>
              <a:rPr lang="en-US" dirty="0" smtClean="0"/>
              <a:t>bound fraction</a:t>
            </a:r>
            <a:endParaRPr lang="en-US" dirty="0"/>
          </a:p>
        </p:txBody>
      </p:sp>
      <p:pic>
        <p:nvPicPr>
          <p:cNvPr id="12" name="Picture 11" descr="Screen Shot 2013-08-12 at 4.11.0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3479800"/>
            <a:ext cx="3937000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191250" y="3706168"/>
            <a:ext cx="968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Orc2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4767" y="165539"/>
            <a:ext cx="113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Cdt1 RNAi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604122">
            <a:off x="2254245" y="2870206"/>
            <a:ext cx="113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Cdt1 RNAi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604122">
            <a:off x="2838746" y="2687252"/>
            <a:ext cx="152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pUC RNAi /HU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8604122">
            <a:off x="3370697" y="2424031"/>
            <a:ext cx="218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pUC RNAi /+cycE /HU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8604122">
            <a:off x="4029200" y="2475925"/>
            <a:ext cx="216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Cdt1/Cdc6 RNAi  /HU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8604122">
            <a:off x="4580528" y="2269574"/>
            <a:ext cx="273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Cdt1/Cdc6 RNAi /+cycE/HU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8604122">
            <a:off x="5624377" y="3105741"/>
            <a:ext cx="47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HU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11-20 at 2.16.4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24" y="4552086"/>
            <a:ext cx="2882900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12-11-20 at 2.20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624" y="3540565"/>
            <a:ext cx="2882900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222524" y="3738625"/>
            <a:ext cx="9501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cyclin 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Lamin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2489834" y="2894234"/>
            <a:ext cx="4822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-      +     -     +   </a:t>
            </a:r>
            <a:r>
              <a:rPr lang="en-US" sz="2000" dirty="0" smtClean="0"/>
              <a:t>cyclin E induction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432761" y="2590172"/>
            <a:ext cx="267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FLAG-cycE          cycE-FLAG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39624" y="2961092"/>
            <a:ext cx="131317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05196" y="2959504"/>
            <a:ext cx="131317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50628" y="8329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2-09-05 at 8.50.34 PM.t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920" y="3060129"/>
            <a:ext cx="2717800" cy="7660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Screen Shot 2012-09-05 at 8.50.4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920" y="3879060"/>
            <a:ext cx="2717800" cy="6773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Screen Shot 2012-09-06 at 9.27.26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38" y="3700809"/>
            <a:ext cx="2174658" cy="1175926"/>
          </a:xfrm>
          <a:prstGeom prst="rect">
            <a:avLst/>
          </a:prstGeom>
        </p:spPr>
      </p:pic>
      <p:pic>
        <p:nvPicPr>
          <p:cNvPr id="13" name="Picture 12" descr="Screen Shot 2012-09-06 at 9.28.02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493" y="3700809"/>
            <a:ext cx="2182130" cy="1175926"/>
          </a:xfrm>
          <a:prstGeom prst="rect">
            <a:avLst/>
          </a:prstGeom>
        </p:spPr>
      </p:pic>
      <p:pic>
        <p:nvPicPr>
          <p:cNvPr id="14" name="Picture 13" descr="Screen Shot 2012-09-06 at 9.28.49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38" y="2197230"/>
            <a:ext cx="2275727" cy="1245929"/>
          </a:xfrm>
          <a:prstGeom prst="rect">
            <a:avLst/>
          </a:prstGeom>
        </p:spPr>
      </p:pic>
      <p:pic>
        <p:nvPicPr>
          <p:cNvPr id="15" name="Picture 14" descr="Screen Shot 2012-09-06 at 9.29.10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493" y="2281447"/>
            <a:ext cx="2176220" cy="11617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26920" y="2475353"/>
            <a:ext cx="33043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  -      +      -     +    </a:t>
            </a:r>
            <a:r>
              <a:rPr lang="en-US" sz="2400" dirty="0" smtClean="0"/>
              <a:t>Cu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8081715" y="3272191"/>
            <a:ext cx="8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1715" y="4026481"/>
            <a:ext cx="70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lamin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96828" y="2019837"/>
            <a:ext cx="364488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660066"/>
                </a:solidFill>
              </a:rPr>
              <a:t> - Cu                     +Cu</a:t>
            </a:r>
            <a:endParaRPr lang="en-US" sz="2800" dirty="0">
              <a:solidFill>
                <a:srgbClr val="660066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96828" y="3700809"/>
            <a:ext cx="644207" cy="3256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418386" y="3663353"/>
            <a:ext cx="644207" cy="3256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-1173721" y="3516143"/>
            <a:ext cx="283371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C-term FLAG     N-term FLAG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26920" y="2275298"/>
            <a:ext cx="2558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</a:t>
            </a:r>
            <a:r>
              <a:rPr lang="en-US" sz="2000" dirty="0" smtClean="0">
                <a:solidFill>
                  <a:srgbClr val="660066"/>
                </a:solidFill>
              </a:rPr>
              <a:t>N-term           C-term</a:t>
            </a:r>
            <a:endParaRPr lang="en-US" sz="2000" dirty="0">
              <a:solidFill>
                <a:srgbClr val="660066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422895" y="2673820"/>
            <a:ext cx="1070307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715326" y="2675408"/>
            <a:ext cx="1070307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69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Cyclin E alone can partially load mcms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00759" y="3902333"/>
            <a:ext cx="62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72988" y="3237131"/>
            <a:ext cx="96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212321" y="2729627"/>
            <a:ext cx="21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1h         2h          4h       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560784" y="2016363"/>
            <a:ext cx="6509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Cdk2</a:t>
            </a:r>
          </a:p>
          <a:p>
            <a:r>
              <a:rPr lang="en-US" dirty="0" smtClean="0"/>
              <a:t>RNAi</a:t>
            </a:r>
          </a:p>
          <a:p>
            <a:endParaRPr lang="en-US" u="sng" dirty="0" smtClean="0"/>
          </a:p>
          <a:p>
            <a:r>
              <a:rPr lang="en-US" dirty="0" smtClean="0"/>
              <a:t>   </a:t>
            </a:r>
          </a:p>
          <a:p>
            <a:endParaRPr lang="en-US" dirty="0"/>
          </a:p>
        </p:txBody>
      </p:sp>
      <p:pic>
        <p:nvPicPr>
          <p:cNvPr id="12" name="Picture 11" descr="Screen Shot 2013-03-08 at 11.10.2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638" y="3972716"/>
            <a:ext cx="3054350" cy="5148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 rot="16200000">
            <a:off x="1410643" y="344895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Chromatin </a:t>
            </a:r>
          </a:p>
          <a:p>
            <a:r>
              <a:rPr lang="en-US" dirty="0" smtClean="0"/>
              <a:t>bound fraction</a:t>
            </a:r>
            <a:endParaRPr lang="en-US" dirty="0"/>
          </a:p>
        </p:txBody>
      </p:sp>
      <p:pic>
        <p:nvPicPr>
          <p:cNvPr id="18" name="Picture 17" descr="Screen Shot 2013-03-12 at 8.47.5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638" y="4617371"/>
            <a:ext cx="3054350" cy="755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Screen Shot 2013-03-12 at 8.47.4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638" y="5488177"/>
            <a:ext cx="3054350" cy="410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5592038" y="4711700"/>
            <a:ext cx="96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92038" y="5390118"/>
            <a:ext cx="62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81400" y="2032000"/>
            <a:ext cx="1591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Cdk2 RNAi </a:t>
            </a:r>
          </a:p>
          <a:p>
            <a:r>
              <a:rPr lang="en-US" dirty="0" smtClean="0"/>
              <a:t>+ FLAG-cyclin 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62384" y="2743497"/>
            <a:ext cx="42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4h</a:t>
            </a:r>
            <a:endParaRPr lang="en-US" dirty="0"/>
          </a:p>
        </p:txBody>
      </p:sp>
      <p:pic>
        <p:nvPicPr>
          <p:cNvPr id="28" name="Picture 27" descr="Screen Shot 2013-12-02 at 11.10.26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8639" y="3088887"/>
            <a:ext cx="3054349" cy="78950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Straight Connector 30"/>
          <p:cNvCxnSpPr/>
          <p:nvPr/>
        </p:nvCxnSpPr>
        <p:spPr>
          <a:xfrm rot="10800000" flipH="1">
            <a:off x="2560784" y="2628027"/>
            <a:ext cx="65095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16300" y="2631205"/>
            <a:ext cx="1947947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Screen Shot 2013-06-10 at 4.21.36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79500" y="5974452"/>
            <a:ext cx="6667559" cy="667648"/>
          </a:xfrm>
          <a:prstGeom prst="rect">
            <a:avLst/>
          </a:prstGeom>
          <a:ln>
            <a:noFill/>
          </a:ln>
        </p:spPr>
      </p:pic>
      <p:sp>
        <p:nvSpPr>
          <p:cNvPr id="25" name="Rectangle 24"/>
          <p:cNvSpPr/>
          <p:nvPr/>
        </p:nvSpPr>
        <p:spPr>
          <a:xfrm>
            <a:off x="-1079500" y="5974452"/>
            <a:ext cx="3598138" cy="10613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518638" y="5974452"/>
            <a:ext cx="3054350" cy="66764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 rot="16200000">
            <a:off x="1308908" y="5521268"/>
            <a:ext cx="202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Whole cell extract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591917" y="6051034"/>
            <a:ext cx="87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69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Cyclin E alone can partially load mcms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76138" y="4111416"/>
            <a:ext cx="62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76947" y="3237131"/>
            <a:ext cx="96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113556" y="2861092"/>
            <a:ext cx="21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1h         2h          4h       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21047" y="2307094"/>
            <a:ext cx="650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Cdk2</a:t>
            </a:r>
          </a:p>
          <a:p>
            <a:r>
              <a:rPr lang="en-US" dirty="0" smtClean="0"/>
              <a:t>RNAi</a:t>
            </a:r>
          </a:p>
          <a:p>
            <a:r>
              <a:rPr lang="en-US" dirty="0" smtClean="0"/>
              <a:t>   4h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499545" y="351669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Chromatin </a:t>
            </a:r>
          </a:p>
          <a:p>
            <a:r>
              <a:rPr lang="en-US" dirty="0" smtClean="0"/>
              <a:t>bound fraction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1691779" y="5116075"/>
            <a:ext cx="12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Whole </a:t>
            </a:r>
          </a:p>
          <a:p>
            <a:r>
              <a:rPr lang="en-US" dirty="0" smtClean="0"/>
              <a:t>cell extract</a:t>
            </a:r>
            <a:endParaRPr lang="en-US" dirty="0"/>
          </a:p>
        </p:txBody>
      </p:sp>
      <p:pic>
        <p:nvPicPr>
          <p:cNvPr id="18" name="Picture 17" descr="Screen Shot 2013-03-12 at 8.46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238" y="4068465"/>
            <a:ext cx="2743200" cy="412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 descr="Screen Shot 2013-03-12 at 8.46.2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047" y="3237131"/>
            <a:ext cx="2743200" cy="766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Screen Shot 2013-03-12 at 8.47.4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238" y="5746750"/>
            <a:ext cx="27432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Screen Shot 2013-03-12 at 8.47.50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046" y="4732347"/>
            <a:ext cx="2743201" cy="901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5376138" y="5016500"/>
            <a:ext cx="96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76138" y="5745718"/>
            <a:ext cx="62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661238" y="2307094"/>
            <a:ext cx="13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Cdk2 RNAi</a:t>
            </a:r>
          </a:p>
          <a:p>
            <a:r>
              <a:rPr lang="en-US" dirty="0" smtClean="0"/>
              <a:t>+ FLAG-cycE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2607539" y="2911087"/>
            <a:ext cx="66446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14749" y="2918817"/>
            <a:ext cx="1839188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69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Cyclin E alone can partially load mcms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99203" y="5346700"/>
            <a:ext cx="62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99203" y="4064000"/>
            <a:ext cx="96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  <a:endParaRPr lang="en-US" dirty="0"/>
          </a:p>
        </p:txBody>
      </p:sp>
      <p:sp>
        <p:nvSpPr>
          <p:cNvPr id="24" name="Right Triangle 23"/>
          <p:cNvSpPr/>
          <p:nvPr/>
        </p:nvSpPr>
        <p:spPr>
          <a:xfrm flipH="1">
            <a:off x="4456608" y="2713295"/>
            <a:ext cx="1978889" cy="457200"/>
          </a:xfrm>
          <a:prstGeom prst="rt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128228" y="2801163"/>
            <a:ext cx="130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-CDK2+CycE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66486" y="3170495"/>
            <a:ext cx="236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1h         2h          4h        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37089" y="2616497"/>
            <a:ext cx="72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-Cdk2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10776" y="2662663"/>
            <a:ext cx="882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pUC</a:t>
            </a:r>
          </a:p>
          <a:p>
            <a:r>
              <a:rPr lang="en-US" dirty="0" smtClean="0"/>
              <a:t>         +E</a:t>
            </a:r>
            <a:endParaRPr lang="en-US" dirty="0"/>
          </a:p>
        </p:txBody>
      </p:sp>
      <p:pic>
        <p:nvPicPr>
          <p:cNvPr id="32" name="Picture 31" descr="Screen Shot 2013-03-07 at 9.34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653" y="3559949"/>
            <a:ext cx="5143500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Picture 33" descr="Screen Shot 2013-03-07 at 9.34.06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53" y="5098197"/>
            <a:ext cx="5168900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2" name="Straight Connector 41"/>
          <p:cNvCxnSpPr/>
          <p:nvPr/>
        </p:nvCxnSpPr>
        <p:spPr>
          <a:xfrm>
            <a:off x="2908300" y="3170495"/>
            <a:ext cx="1548308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19878" y="6183868"/>
            <a:ext cx="224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approx 5 fold increase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646803" y="4152900"/>
            <a:ext cx="62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46803" y="2870200"/>
            <a:ext cx="96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  <a:endParaRPr lang="en-US" dirty="0"/>
          </a:p>
        </p:txBody>
      </p:sp>
      <p:pic>
        <p:nvPicPr>
          <p:cNvPr id="34" name="Picture 33" descr="Screen Shot 2013-03-07 at 9.34.0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53" y="3904397"/>
            <a:ext cx="5168900" cy="952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Screen Shot 2013-03-07 at 11.38.4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53" y="2476500"/>
            <a:ext cx="5168900" cy="127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Right Triangle 18"/>
          <p:cNvSpPr/>
          <p:nvPr/>
        </p:nvSpPr>
        <p:spPr>
          <a:xfrm flipH="1">
            <a:off x="4749800" y="1109086"/>
            <a:ext cx="1595856" cy="342205"/>
          </a:xfrm>
          <a:prstGeom prst="rt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654911" y="747694"/>
            <a:ext cx="1041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23" idx="0"/>
          </p:cNvCxnSpPr>
          <p:nvPr/>
        </p:nvCxnSpPr>
        <p:spPr>
          <a:xfrm>
            <a:off x="2886811" y="752454"/>
            <a:ext cx="1512172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49800" y="739754"/>
            <a:ext cx="1726724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571137" y="752454"/>
            <a:ext cx="5655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2h      2h         1h      2h       4h         1h       2h       4h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679222" y="98187"/>
            <a:ext cx="87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</a:t>
            </a:r>
          </a:p>
          <a:p>
            <a:r>
              <a:rPr lang="en-US" dirty="0" smtClean="0"/>
              <a:t>  RNAi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01371" y="370422"/>
            <a:ext cx="116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071211" y="93423"/>
            <a:ext cx="1164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Cdk2 RNAi</a:t>
            </a:r>
          </a:p>
          <a:p>
            <a:r>
              <a:rPr lang="en-US" dirty="0" smtClean="0"/>
              <a:t> +cyclin 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625362" y="2055751"/>
            <a:ext cx="1424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FLAG-cyclin E</a:t>
            </a:r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621700" y="1407545"/>
            <a:ext cx="139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RNAi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621700" y="1724013"/>
            <a:ext cx="116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571136" y="1230064"/>
            <a:ext cx="5704865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+       +         -        -      -        -        -        -      </a:t>
            </a:r>
            <a:endParaRPr lang="en-US" dirty="0" smtClean="0"/>
          </a:p>
          <a:p>
            <a:r>
              <a:rPr lang="en-US" sz="2400" dirty="0" smtClean="0"/>
              <a:t>-        -         +       +      +       +       +       +      </a:t>
            </a:r>
            <a:endParaRPr lang="en-US" dirty="0" smtClean="0"/>
          </a:p>
          <a:p>
            <a:r>
              <a:rPr lang="en-US" sz="2400" dirty="0" smtClean="0"/>
              <a:t>-        +        -        -       -        +       +       +      </a:t>
            </a:r>
            <a:endParaRPr lang="en-US" dirty="0" smtClean="0"/>
          </a:p>
        </p:txBody>
      </p:sp>
      <p:sp>
        <p:nvSpPr>
          <p:cNvPr id="45" name="TextBox 44"/>
          <p:cNvSpPr txBox="1"/>
          <p:nvPr/>
        </p:nvSpPr>
        <p:spPr>
          <a:xfrm rot="16200000">
            <a:off x="-81730" y="3468768"/>
            <a:ext cx="260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bound fraction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 rot="16200000">
            <a:off x="284319" y="573461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cell extract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5543" y="2645429"/>
            <a:ext cx="11732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cyclin 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FLAG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Ponceau 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21644" y="5383185"/>
            <a:ext cx="25852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Histone H1 -P32</a:t>
            </a:r>
          </a:p>
        </p:txBody>
      </p:sp>
      <p:pic>
        <p:nvPicPr>
          <p:cNvPr id="16" name="Picture 15" descr="Screen Shot 2013-02-22 at 12.39.0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096" y="5466767"/>
            <a:ext cx="4322448" cy="749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986314" y="1223536"/>
            <a:ext cx="507566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-       +      +     -      -       -      -      -       -      </a:t>
            </a:r>
            <a:endParaRPr lang="en-US" dirty="0" smtClean="0"/>
          </a:p>
          <a:p>
            <a:r>
              <a:rPr lang="en-US" sz="2400" dirty="0" smtClean="0"/>
              <a:t>-        -      -      +      +     +     +     +      +      </a:t>
            </a:r>
            <a:endParaRPr lang="en-US" dirty="0" smtClean="0"/>
          </a:p>
          <a:p>
            <a:r>
              <a:rPr lang="en-US" sz="2400" dirty="0" smtClean="0"/>
              <a:t>-        -      +      -      -      -      +     +      +      </a:t>
            </a:r>
            <a:endParaRPr lang="en-US" dirty="0" smtClean="0"/>
          </a:p>
        </p:txBody>
      </p:sp>
      <p:sp>
        <p:nvSpPr>
          <p:cNvPr id="38" name="Right Triangle 37"/>
          <p:cNvSpPr/>
          <p:nvPr/>
        </p:nvSpPr>
        <p:spPr>
          <a:xfrm flipH="1">
            <a:off x="4408586" y="1052433"/>
            <a:ext cx="1160146" cy="342205"/>
          </a:xfrm>
          <a:prstGeom prst="rtTriangl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639987" y="686277"/>
            <a:ext cx="1041400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909987" y="683101"/>
            <a:ext cx="1253941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510187" y="686277"/>
            <a:ext cx="1247957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23496" y="683101"/>
            <a:ext cx="475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2h      2h       1h     2h     4h       1h     2h    4h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639987" y="359949"/>
            <a:ext cx="109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pUC RNAi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958477" y="359949"/>
            <a:ext cx="116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512497" y="71405"/>
            <a:ext cx="1260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Cdk2 RNAi </a:t>
            </a:r>
          </a:p>
          <a:p>
            <a:r>
              <a:rPr lang="en-US" dirty="0" smtClean="0"/>
              <a:t>+FLAG-cycE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848438" y="1999098"/>
            <a:ext cx="1424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FLAG-cyclin E</a:t>
            </a:r>
          </a:p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844776" y="1350892"/>
            <a:ext cx="109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pUC RNAi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844776" y="1667360"/>
            <a:ext cx="116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00910" y="6179522"/>
            <a:ext cx="4534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1          2           3           4           5           6          7           8            9  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961210" y="313769"/>
            <a:ext cx="42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Kc</a:t>
            </a:r>
            <a:endParaRPr lang="en-US" sz="20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25500" y="686277"/>
            <a:ext cx="610196" cy="47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Screen Shot 2013-03-01 at 12.20.0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10" y="2498113"/>
            <a:ext cx="4796934" cy="803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31" descr="Screen Shot 2013-03-01 at 12.19.28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09" y="3373770"/>
            <a:ext cx="4818977" cy="6453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 descr="Screen Shot 2013-03-01 at 12.32.05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210" y="4102813"/>
            <a:ext cx="4818977" cy="13006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759415" y="3494582"/>
            <a:ext cx="299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</a:p>
          <a:p>
            <a:r>
              <a:rPr lang="en-US" dirty="0" smtClean="0"/>
              <a:t>*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2-22 at 5.07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2948940"/>
            <a:ext cx="4705350" cy="3909060"/>
          </a:xfrm>
          <a:prstGeom prst="rect">
            <a:avLst/>
          </a:prstGeom>
        </p:spPr>
      </p:pic>
      <p:pic>
        <p:nvPicPr>
          <p:cNvPr id="5" name="Picture 4" descr="Screen Shot 2013-02-22 at 5.07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71580"/>
            <a:ext cx="7249348" cy="25081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84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facs</a:t>
            </a:r>
            <a:endParaRPr lang="en-US" dirty="0"/>
          </a:p>
        </p:txBody>
      </p:sp>
      <p:pic>
        <p:nvPicPr>
          <p:cNvPr id="5" name="Picture 4" descr="Screen Shot 2013-02-22 at 1.22.4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04" y="2202949"/>
            <a:ext cx="954974" cy="12879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 descr="Screen Shot 2013-02-22 at 1.23.0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78" y="2199558"/>
            <a:ext cx="954974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Screen Shot 2013-02-22 at 1.23.2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49" y="2199559"/>
            <a:ext cx="954973" cy="12900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 descr="Screen Shot 2013-02-22 at 1.23.4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076" y="2199558"/>
            <a:ext cx="954973" cy="12882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 descr="Screen Shot 2013-02-22 at 1.24.13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249" y="2201114"/>
            <a:ext cx="954973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 descr="Screen Shot 2013-02-22 at 1.24.28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5670" y="2202949"/>
            <a:ext cx="954974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 descr="Screen Shot 2013-02-22 at 1.24.42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0695" y="2199558"/>
            <a:ext cx="954975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 descr="Screen Shot 2013-02-22 at 1.24.57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722" y="2199558"/>
            <a:ext cx="954973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377089" y="1211207"/>
            <a:ext cx="87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</a:p>
          <a:p>
            <a:r>
              <a:rPr lang="en-US" dirty="0" smtClean="0"/>
              <a:t>  RNAi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96184" y="1489794"/>
            <a:ext cx="116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16296" y="1502494"/>
            <a:ext cx="18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Cdk2 RNAi +CycE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42827" y="2215649"/>
            <a:ext cx="76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G1-S: 33%</a:t>
            </a:r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3417597" y="2213814"/>
            <a:ext cx="76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G1-S: 58%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512433" y="2201114"/>
            <a:ext cx="76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G1-S: 33%</a:t>
            </a:r>
            <a:endParaRPr 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4381424" y="2201114"/>
            <a:ext cx="76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G1-S: 58%</a:t>
            </a:r>
            <a:endParaRPr lang="en-US" sz="1100" dirty="0"/>
          </a:p>
        </p:txBody>
      </p:sp>
      <p:sp>
        <p:nvSpPr>
          <p:cNvPr id="27" name="TextBox 26"/>
          <p:cNvSpPr txBox="1"/>
          <p:nvPr/>
        </p:nvSpPr>
        <p:spPr>
          <a:xfrm>
            <a:off x="5336397" y="2215649"/>
            <a:ext cx="76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G1-S: 61%</a:t>
            </a:r>
            <a:endParaRPr lang="en-US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6304070" y="2199558"/>
            <a:ext cx="76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G1-S: 59%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7259045" y="2215649"/>
            <a:ext cx="76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G1-S: 59%</a:t>
            </a:r>
            <a:endParaRPr lang="en-US" sz="1100" dirty="0"/>
          </a:p>
        </p:txBody>
      </p:sp>
      <p:sp>
        <p:nvSpPr>
          <p:cNvPr id="30" name="TextBox 29"/>
          <p:cNvSpPr txBox="1"/>
          <p:nvPr/>
        </p:nvSpPr>
        <p:spPr>
          <a:xfrm>
            <a:off x="8214019" y="2215649"/>
            <a:ext cx="76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G1-S: 56%</a:t>
            </a:r>
            <a:endParaRPr lang="en-US" sz="11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451904" y="1857538"/>
            <a:ext cx="724989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17597" y="1874872"/>
            <a:ext cx="2516587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217322" y="1863760"/>
            <a:ext cx="2656659" cy="142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404727" y="1874872"/>
            <a:ext cx="690425" cy="47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64647" y="948496"/>
            <a:ext cx="87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</a:p>
          <a:p>
            <a:r>
              <a:rPr lang="en-US" dirty="0" smtClean="0"/>
              <a:t>  RNAi</a:t>
            </a:r>
          </a:p>
          <a:p>
            <a:r>
              <a:rPr lang="en-US" dirty="0" smtClean="0"/>
              <a:t>+ CycE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12433" y="1879636"/>
            <a:ext cx="736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2h               2h               1h              2h            4h               1h             2h                4h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-157834" y="2658435"/>
            <a:ext cx="69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Counts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42263" y="3418053"/>
            <a:ext cx="8650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G1    G2         G1     G2          G1   G2           G1      G2        G1      G2       G1      G2        G1      G2         G1     G2        G1     G2</a:t>
            </a:r>
            <a:endParaRPr lang="en-US" sz="14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" y="1855950"/>
            <a:ext cx="724989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2300" y="148979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</a:t>
            </a:r>
            <a:endParaRPr lang="en-US" dirty="0"/>
          </a:p>
        </p:txBody>
      </p:sp>
      <p:pic>
        <p:nvPicPr>
          <p:cNvPr id="38" name="Picture 37" descr="Screen Shot 2013-03-01 at 12.56.36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63" y="2199558"/>
            <a:ext cx="954974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9" name="TextBox 38"/>
          <p:cNvSpPr txBox="1"/>
          <p:nvPr/>
        </p:nvSpPr>
        <p:spPr>
          <a:xfrm>
            <a:off x="530612" y="2202949"/>
            <a:ext cx="766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G1-S: 47%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34486" y="812800"/>
            <a:ext cx="318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84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facs</a:t>
            </a:r>
            <a:endParaRPr lang="en-US" dirty="0"/>
          </a:p>
        </p:txBody>
      </p:sp>
      <p:pic>
        <p:nvPicPr>
          <p:cNvPr id="7" name="Picture 6" descr="Screen Shot 2013-02-22 at 1.23.2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49" y="2199559"/>
            <a:ext cx="954973" cy="1290078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Screen Shot 2013-02-22 at 1.23.4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76" y="2216492"/>
            <a:ext cx="954973" cy="1288243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creen Shot 2013-02-22 at 1.24.1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49" y="2201114"/>
            <a:ext cx="954973" cy="1287913"/>
          </a:xfrm>
          <a:prstGeom prst="rect">
            <a:avLst/>
          </a:prstGeom>
          <a:ln>
            <a:noFill/>
          </a:ln>
        </p:spPr>
      </p:pic>
      <p:pic>
        <p:nvPicPr>
          <p:cNvPr id="10" name="Picture 9" descr="Screen Shot 2013-02-22 at 1.24.28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670" y="2211416"/>
            <a:ext cx="954974" cy="1287913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Screen Shot 2013-02-22 at 1.24.42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695" y="2208025"/>
            <a:ext cx="954975" cy="1287913"/>
          </a:xfrm>
          <a:prstGeom prst="rect">
            <a:avLst/>
          </a:prstGeom>
          <a:ln>
            <a:noFill/>
          </a:ln>
        </p:spPr>
      </p:pic>
      <p:pic>
        <p:nvPicPr>
          <p:cNvPr id="12" name="Picture 11" descr="Screen Shot 2013-02-22 at 1.24.57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5722" y="2208025"/>
            <a:ext cx="954973" cy="1287913"/>
          </a:xfrm>
          <a:prstGeom prst="rect">
            <a:avLst/>
          </a:prstGeom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1469449" y="1292022"/>
            <a:ext cx="6871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z="1600" dirty="0" smtClean="0"/>
              <a:t>pUC</a:t>
            </a:r>
          </a:p>
          <a:p>
            <a:r>
              <a:rPr lang="en-US" sz="1600" dirty="0" smtClean="0"/>
              <a:t>  RNAi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096184" y="1570609"/>
            <a:ext cx="1055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Cdk2 RNAi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488688" y="1585997"/>
            <a:ext cx="2104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Cdk2 RNAi + FLAG-cycE</a:t>
            </a:r>
            <a:endParaRPr lang="en-US" sz="16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451904" y="1857538"/>
            <a:ext cx="724989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17597" y="1874872"/>
            <a:ext cx="2516587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217322" y="1863760"/>
            <a:ext cx="2656659" cy="142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404727" y="1874872"/>
            <a:ext cx="690425" cy="47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16157" y="1325164"/>
            <a:ext cx="11408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 pUC RNAi</a:t>
            </a:r>
          </a:p>
          <a:p>
            <a:r>
              <a:rPr lang="en-US" sz="1600" dirty="0" smtClean="0"/>
              <a:t>+FLAG-cycE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1512433" y="1879636"/>
            <a:ext cx="736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4h              4h               1h              2h             4h               1h             2h               4h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-157834" y="2658435"/>
            <a:ext cx="69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Counts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30718" y="3406508"/>
            <a:ext cx="87004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2C     4C         2C      4C          2C    4C         2C       4C        2C       4C        2C      4C         2C     4C          2C     4C         2C      4C</a:t>
            </a:r>
            <a:endParaRPr lang="en-US" sz="14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" y="1855950"/>
            <a:ext cx="724989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2300" y="1559064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KC</a:t>
            </a:r>
            <a:endParaRPr lang="en-US" sz="1600" dirty="0"/>
          </a:p>
        </p:txBody>
      </p:sp>
      <p:pic>
        <p:nvPicPr>
          <p:cNvPr id="38" name="Picture 37" descr="Screen Shot 2013-03-01 at 12.56.36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63" y="2212258"/>
            <a:ext cx="954974" cy="1287913"/>
          </a:xfrm>
          <a:prstGeom prst="rect">
            <a:avLst/>
          </a:prstGeom>
          <a:ln>
            <a:noFill/>
          </a:ln>
        </p:spPr>
      </p:pic>
      <p:pic>
        <p:nvPicPr>
          <p:cNvPr id="46" name="Picture 45" descr="Screen Shot 2013-03-08 at 11.32.51 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9247" y="2174156"/>
            <a:ext cx="964601" cy="1294695"/>
          </a:xfrm>
          <a:prstGeom prst="rect">
            <a:avLst/>
          </a:prstGeom>
          <a:ln>
            <a:noFill/>
          </a:ln>
        </p:spPr>
      </p:pic>
      <p:pic>
        <p:nvPicPr>
          <p:cNvPr id="47" name="Picture 46" descr="Screen Shot 2013-03-08 at 11.32.29 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9673" y="2208024"/>
            <a:ext cx="954974" cy="129469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3-08-12 at 4.07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3492500"/>
            <a:ext cx="3937000" cy="596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 rot="16200000">
            <a:off x="1133556" y="290950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Chromatin </a:t>
            </a:r>
          </a:p>
          <a:p>
            <a:r>
              <a:rPr lang="en-US" dirty="0" smtClean="0"/>
              <a:t>bound fraction</a:t>
            </a:r>
            <a:endParaRPr lang="en-US" dirty="0"/>
          </a:p>
        </p:txBody>
      </p:sp>
      <p:pic>
        <p:nvPicPr>
          <p:cNvPr id="12" name="Picture 11" descr="Screen Shot 2013-08-12 at 4.11.0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2463800"/>
            <a:ext cx="3937000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6191250" y="2690168"/>
            <a:ext cx="9686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Orc2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482850" y="242144"/>
            <a:ext cx="557210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       +        +       -       -        -       </a:t>
            </a:r>
            <a:r>
              <a:rPr lang="en-US" dirty="0" smtClean="0"/>
              <a:t>pUC RNAi</a:t>
            </a:r>
          </a:p>
          <a:p>
            <a:r>
              <a:rPr lang="en-US" sz="2400" dirty="0" smtClean="0"/>
              <a:t>+       -         -       +      +        -       </a:t>
            </a:r>
            <a:r>
              <a:rPr lang="en-US" dirty="0" smtClean="0"/>
              <a:t>Dup/Cdt1 RNAi</a:t>
            </a:r>
          </a:p>
          <a:p>
            <a:r>
              <a:rPr lang="en-US" sz="2400" dirty="0" smtClean="0"/>
              <a:t>-        -         -       +      +        -       </a:t>
            </a:r>
            <a:r>
              <a:rPr lang="en-US" dirty="0" smtClean="0"/>
              <a:t>Cdc6 RNAi</a:t>
            </a:r>
          </a:p>
          <a:p>
            <a:r>
              <a:rPr lang="en-US" sz="2400" dirty="0" smtClean="0"/>
              <a:t>-       +        +       +      +        -       </a:t>
            </a:r>
            <a:r>
              <a:rPr lang="en-US" dirty="0" smtClean="0"/>
              <a:t>cyclin E RNAi</a:t>
            </a:r>
          </a:p>
          <a:p>
            <a:r>
              <a:rPr lang="en-US" sz="2400" dirty="0" smtClean="0"/>
              <a:t>-       +        +       +      +        +      </a:t>
            </a:r>
            <a:r>
              <a:rPr lang="en-US" dirty="0" smtClean="0"/>
              <a:t>100mM HU</a:t>
            </a:r>
          </a:p>
          <a:p>
            <a:r>
              <a:rPr lang="en-US" sz="2400" dirty="0" smtClean="0"/>
              <a:t>-        -       +        -       +        -       </a:t>
            </a:r>
            <a:r>
              <a:rPr lang="en-US" dirty="0" smtClean="0"/>
              <a:t>FLAG-cyclin E</a:t>
            </a:r>
          </a:p>
        </p:txBody>
      </p:sp>
      <p:pic>
        <p:nvPicPr>
          <p:cNvPr id="32" name="Picture 31" descr="Screen Shot 2013-09-06 at 4.51.1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250" y="4862945"/>
            <a:ext cx="3937000" cy="36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 descr="Screen Shot 2013-09-06 at 4.50.4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250" y="4162134"/>
            <a:ext cx="3937000" cy="6297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6191250" y="4229774"/>
            <a:ext cx="10970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Mcm2-7</a:t>
            </a:r>
          </a:p>
          <a:p>
            <a:endParaRPr lang="en-US" dirty="0" smtClean="0"/>
          </a:p>
          <a:p>
            <a:r>
              <a:rPr lang="en-US" dirty="0" smtClean="0"/>
              <a:t>Orc2</a:t>
            </a:r>
          </a:p>
          <a:p>
            <a:endParaRPr lang="en-US" dirty="0" smtClean="0"/>
          </a:p>
          <a:p>
            <a:r>
              <a:rPr lang="en-US" dirty="0" smtClean="0"/>
              <a:t>Dup/Cdt1</a:t>
            </a:r>
          </a:p>
          <a:p>
            <a:endParaRPr lang="en-US" dirty="0" smtClean="0"/>
          </a:p>
          <a:p>
            <a:r>
              <a:rPr lang="en-US" dirty="0" smtClean="0"/>
              <a:t>cyclin E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1014301" y="5129448"/>
            <a:ext cx="208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Whole cell extract </a:t>
            </a:r>
            <a:endParaRPr lang="en-US" dirty="0"/>
          </a:p>
        </p:txBody>
      </p:sp>
      <p:pic>
        <p:nvPicPr>
          <p:cNvPr id="16" name="Picture 15" descr="Screen Shot 2013-09-09 at 11.24.06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0440" y="5815443"/>
            <a:ext cx="3950810" cy="4572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Screen Shot 2013-09-10 at 3.05.58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4250" y="5307445"/>
            <a:ext cx="3937000" cy="431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407157" y="208290"/>
            <a:ext cx="376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2367440" y="6210299"/>
            <a:ext cx="370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1          2            3           4          5          6  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84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facs</a:t>
            </a:r>
            <a:endParaRPr lang="en-US" dirty="0"/>
          </a:p>
        </p:txBody>
      </p:sp>
      <p:pic>
        <p:nvPicPr>
          <p:cNvPr id="5" name="Picture 4" descr="Screen Shot 2013-02-22 at 1.22.4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04" y="2202949"/>
            <a:ext cx="954974" cy="128791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 descr="Screen Shot 2013-02-22 at 1.23.0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478" y="2199558"/>
            <a:ext cx="954974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7" name="Picture 6" descr="Screen Shot 2013-02-22 at 1.23.23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49" y="2199559"/>
            <a:ext cx="954973" cy="12900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 descr="Screen Shot 2013-02-22 at 1.23.41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3076" y="2199558"/>
            <a:ext cx="954973" cy="128824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 descr="Screen Shot 2013-02-22 at 1.24.13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249" y="2201114"/>
            <a:ext cx="954973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 descr="Screen Shot 2013-02-22 at 1.24.28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5670" y="2202949"/>
            <a:ext cx="954974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 descr="Screen Shot 2013-02-22 at 1.24.42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0695" y="2199558"/>
            <a:ext cx="954975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 descr="Screen Shot 2013-02-22 at 1.24.57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5722" y="2199558"/>
            <a:ext cx="954973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1377089" y="1211207"/>
            <a:ext cx="87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</a:p>
          <a:p>
            <a:r>
              <a:rPr lang="en-US" dirty="0" smtClean="0"/>
              <a:t>  RNAi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96184" y="1489794"/>
            <a:ext cx="116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Cdk2 RNAi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16296" y="1502494"/>
            <a:ext cx="18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Cdk2 RNAi +CycE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451904" y="1857538"/>
            <a:ext cx="724989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17597" y="1874872"/>
            <a:ext cx="2516587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217322" y="1863760"/>
            <a:ext cx="2656659" cy="142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404727" y="1874872"/>
            <a:ext cx="690425" cy="476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64647" y="948496"/>
            <a:ext cx="8773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</a:t>
            </a:r>
          </a:p>
          <a:p>
            <a:r>
              <a:rPr lang="en-US" dirty="0" smtClean="0"/>
              <a:t>  RNAi</a:t>
            </a:r>
          </a:p>
          <a:p>
            <a:r>
              <a:rPr lang="en-US" dirty="0" smtClean="0"/>
              <a:t>+ CycE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12433" y="1879636"/>
            <a:ext cx="736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2h               2h               1h              2h            4h               1h             2h                4h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-157834" y="2658435"/>
            <a:ext cx="69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Counts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42263" y="3418053"/>
            <a:ext cx="8650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G1    G2         G1     G2          G1   G2           G1      G2        G1      G2       G1      G2        G1      G2         G1     G2        G1     G2</a:t>
            </a:r>
            <a:endParaRPr lang="en-US" sz="14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" y="1855950"/>
            <a:ext cx="724989" cy="15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2300" y="148979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KC</a:t>
            </a:r>
            <a:endParaRPr lang="en-US" dirty="0"/>
          </a:p>
        </p:txBody>
      </p:sp>
      <p:pic>
        <p:nvPicPr>
          <p:cNvPr id="38" name="Picture 37" descr="Screen Shot 2013-03-01 at 12.56.36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263" y="2199558"/>
            <a:ext cx="954974" cy="12879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0" name="TextBox 39"/>
          <p:cNvSpPr txBox="1"/>
          <p:nvPr/>
        </p:nvSpPr>
        <p:spPr>
          <a:xfrm>
            <a:off x="0" y="-5611"/>
            <a:ext cx="3182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2-11-27 at 2.09.4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25" y="524710"/>
            <a:ext cx="1608871" cy="761484"/>
          </a:xfrm>
          <a:prstGeom prst="rect">
            <a:avLst/>
          </a:prstGeom>
        </p:spPr>
      </p:pic>
      <p:pic>
        <p:nvPicPr>
          <p:cNvPr id="8" name="Picture 7" descr="Screen Shot 2012-11-27 at 2.10.0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272" y="1286195"/>
            <a:ext cx="1604435" cy="698500"/>
          </a:xfrm>
          <a:prstGeom prst="rect">
            <a:avLst/>
          </a:prstGeom>
        </p:spPr>
      </p:pic>
      <p:pic>
        <p:nvPicPr>
          <p:cNvPr id="9" name="Picture 8" descr="Screen Shot 2012-11-27 at 2.10.2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722" y="1984696"/>
            <a:ext cx="1563195" cy="832664"/>
          </a:xfrm>
          <a:prstGeom prst="rect">
            <a:avLst/>
          </a:prstGeom>
        </p:spPr>
      </p:pic>
      <p:pic>
        <p:nvPicPr>
          <p:cNvPr id="10" name="Picture 9" descr="Screen Shot 2012-11-27 at 2.10.36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376" y="2847998"/>
            <a:ext cx="1577332" cy="832480"/>
          </a:xfrm>
          <a:prstGeom prst="rect">
            <a:avLst/>
          </a:prstGeom>
        </p:spPr>
      </p:pic>
      <p:pic>
        <p:nvPicPr>
          <p:cNvPr id="11" name="Picture 10" descr="Screen Shot 2012-11-27 at 2.10.52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8326" y="3769197"/>
            <a:ext cx="1634270" cy="772939"/>
          </a:xfrm>
          <a:prstGeom prst="rect">
            <a:avLst/>
          </a:prstGeom>
        </p:spPr>
      </p:pic>
      <p:pic>
        <p:nvPicPr>
          <p:cNvPr id="12" name="Picture 11" descr="Screen Shot 2012-11-27 at 2.11.08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3722" y="4599701"/>
            <a:ext cx="1583473" cy="769588"/>
          </a:xfrm>
          <a:prstGeom prst="rect">
            <a:avLst/>
          </a:prstGeom>
        </p:spPr>
      </p:pic>
      <p:pic>
        <p:nvPicPr>
          <p:cNvPr id="13" name="Picture 12" descr="Screen Shot 2012-11-27 at 2.11.24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2923" y="5369288"/>
            <a:ext cx="1659672" cy="729591"/>
          </a:xfrm>
          <a:prstGeom prst="rect">
            <a:avLst/>
          </a:prstGeom>
        </p:spPr>
      </p:pic>
      <p:pic>
        <p:nvPicPr>
          <p:cNvPr id="14" name="Picture 13" descr="Screen Shot 2012-11-27 at 2.11.39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3723" y="6156689"/>
            <a:ext cx="1559984" cy="633956"/>
          </a:xfrm>
          <a:prstGeom prst="rect">
            <a:avLst/>
          </a:prstGeom>
        </p:spPr>
      </p:pic>
      <p:pic>
        <p:nvPicPr>
          <p:cNvPr id="15" name="Picture 14" descr="Screen Shot 2012-11-27 at 2.12.02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2008" y="452842"/>
            <a:ext cx="1562446" cy="831764"/>
          </a:xfrm>
          <a:prstGeom prst="rect">
            <a:avLst/>
          </a:prstGeom>
        </p:spPr>
      </p:pic>
      <p:pic>
        <p:nvPicPr>
          <p:cNvPr id="16" name="Picture 15" descr="Screen Shot 2012-11-27 at 2.12.16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91846" y="1266636"/>
            <a:ext cx="1492608" cy="716470"/>
          </a:xfrm>
          <a:prstGeom prst="rect">
            <a:avLst/>
          </a:prstGeom>
        </p:spPr>
      </p:pic>
      <p:pic>
        <p:nvPicPr>
          <p:cNvPr id="17" name="Picture 16" descr="Screen Shot 2012-11-27 at 2.12.31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996" y="1984697"/>
            <a:ext cx="1526457" cy="832664"/>
          </a:xfrm>
          <a:prstGeom prst="rect">
            <a:avLst/>
          </a:prstGeom>
        </p:spPr>
      </p:pic>
      <p:pic>
        <p:nvPicPr>
          <p:cNvPr id="18" name="Picture 17" descr="Screen Shot 2012-11-27 at 2.12.45 P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57997" y="2918810"/>
            <a:ext cx="1526456" cy="785511"/>
          </a:xfrm>
          <a:prstGeom prst="rect">
            <a:avLst/>
          </a:prstGeom>
        </p:spPr>
      </p:pic>
      <p:pic>
        <p:nvPicPr>
          <p:cNvPr id="19" name="Picture 18" descr="Screen Shot 2012-11-27 at 2.13.02 P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7995" y="3752493"/>
            <a:ext cx="1526457" cy="789643"/>
          </a:xfrm>
          <a:prstGeom prst="rect">
            <a:avLst/>
          </a:prstGeom>
        </p:spPr>
      </p:pic>
      <p:pic>
        <p:nvPicPr>
          <p:cNvPr id="20" name="Picture 19" descr="Screen Shot 2012-11-27 at 2.13.19 P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91846" y="4576754"/>
            <a:ext cx="1519577" cy="792535"/>
          </a:xfrm>
          <a:prstGeom prst="rect">
            <a:avLst/>
          </a:prstGeom>
        </p:spPr>
      </p:pic>
      <p:pic>
        <p:nvPicPr>
          <p:cNvPr id="21" name="Picture 20" descr="Screen Shot 2012-11-27 at 2.13.34 P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91846" y="5394689"/>
            <a:ext cx="1492606" cy="729590"/>
          </a:xfrm>
          <a:prstGeom prst="rect">
            <a:avLst/>
          </a:prstGeom>
        </p:spPr>
      </p:pic>
      <p:pic>
        <p:nvPicPr>
          <p:cNvPr id="22" name="Picture 21" descr="Screen Shot 2012-11-27 at 2.13.50 PM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91846" y="6156689"/>
            <a:ext cx="1519577" cy="633956"/>
          </a:xfrm>
          <a:prstGeom prst="rect">
            <a:avLst/>
          </a:prstGeom>
        </p:spPr>
      </p:pic>
      <p:pic>
        <p:nvPicPr>
          <p:cNvPr id="23" name="Picture 22" descr="Screen Shot 2012-11-27 at 2.14.09 PM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1423" y="596657"/>
            <a:ext cx="1701800" cy="669979"/>
          </a:xfrm>
          <a:prstGeom prst="rect">
            <a:avLst/>
          </a:prstGeom>
        </p:spPr>
      </p:pic>
      <p:pic>
        <p:nvPicPr>
          <p:cNvPr id="24" name="Picture 23" descr="Screen Shot 2012-11-27 at 2.14.23 PM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11423" y="1284606"/>
            <a:ext cx="1701800" cy="685343"/>
          </a:xfrm>
          <a:prstGeom prst="rect">
            <a:avLst/>
          </a:prstGeom>
        </p:spPr>
      </p:pic>
      <p:pic>
        <p:nvPicPr>
          <p:cNvPr id="25" name="Picture 24" descr="Screen Shot 2012-11-27 at 2.14.38 PM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11423" y="1984697"/>
            <a:ext cx="1701800" cy="855974"/>
          </a:xfrm>
          <a:prstGeom prst="rect">
            <a:avLst/>
          </a:prstGeom>
        </p:spPr>
      </p:pic>
      <p:pic>
        <p:nvPicPr>
          <p:cNvPr id="26" name="Picture 25" descr="Screen Shot 2012-11-27 at 2.14.53 PM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11423" y="2889809"/>
            <a:ext cx="1701800" cy="790669"/>
          </a:xfrm>
          <a:prstGeom prst="rect">
            <a:avLst/>
          </a:prstGeom>
        </p:spPr>
      </p:pic>
      <p:pic>
        <p:nvPicPr>
          <p:cNvPr id="27" name="Picture 26" descr="Screen Shot 2012-11-27 at 2.15.08 PM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11423" y="3769197"/>
            <a:ext cx="1701800" cy="805969"/>
          </a:xfrm>
          <a:prstGeom prst="rect">
            <a:avLst/>
          </a:prstGeom>
        </p:spPr>
      </p:pic>
      <p:pic>
        <p:nvPicPr>
          <p:cNvPr id="28" name="Picture 27" descr="Screen Shot 2012-11-27 at 2.15.23 PM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11423" y="4599701"/>
            <a:ext cx="1701800" cy="736064"/>
          </a:xfrm>
          <a:prstGeom prst="rect">
            <a:avLst/>
          </a:prstGeom>
        </p:spPr>
      </p:pic>
      <p:pic>
        <p:nvPicPr>
          <p:cNvPr id="29" name="Picture 28" descr="Screen Shot 2012-11-27 at 2.15.38 PM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11423" y="5406985"/>
            <a:ext cx="1701800" cy="749704"/>
          </a:xfrm>
          <a:prstGeom prst="rect">
            <a:avLst/>
          </a:prstGeom>
        </p:spPr>
      </p:pic>
      <p:pic>
        <p:nvPicPr>
          <p:cNvPr id="30" name="Picture 29" descr="Screen Shot 2012-11-27 at 2.15.53 PM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11423" y="6155101"/>
            <a:ext cx="1701800" cy="64810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916715" y="83510"/>
            <a:ext cx="49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Dap(24h)rel</a:t>
            </a:r>
            <a:r>
              <a:rPr lang="en-US" dirty="0" smtClean="0">
                <a:sym typeface="Wingdings"/>
              </a:rPr>
              <a:t> col    Dap(48h)rel         Kc HU release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621105" y="2890118"/>
            <a:ext cx="376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</a:p>
          <a:p>
            <a:endParaRPr lang="en-US" sz="2800" dirty="0"/>
          </a:p>
        </p:txBody>
      </p:sp>
      <p:pic>
        <p:nvPicPr>
          <p:cNvPr id="12" name="Picture 11" descr="Screen Shot 2013-11-13 at 8.04.5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4" y="228600"/>
            <a:ext cx="7865121" cy="23103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2888" y="300185"/>
            <a:ext cx="3924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</a:p>
          <a:p>
            <a:endParaRPr lang="en-US" sz="2800" dirty="0"/>
          </a:p>
        </p:txBody>
      </p:sp>
      <p:pic>
        <p:nvPicPr>
          <p:cNvPr id="14" name="Picture 13" descr="Screen Shot 2013-11-13 at 8.08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13" y="2890118"/>
            <a:ext cx="4055787" cy="36502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2888" y="2877418"/>
            <a:ext cx="3799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</a:p>
          <a:p>
            <a:endParaRPr lang="en-US" sz="2800" dirty="0"/>
          </a:p>
        </p:txBody>
      </p:sp>
      <p:pic>
        <p:nvPicPr>
          <p:cNvPr id="9" name="Picture 8" descr="Screen Shot 2013-12-02 at 1.07.41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18" y="2890118"/>
            <a:ext cx="3756364" cy="3796432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3-08 at 10.55.5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124" y="2877418"/>
            <a:ext cx="4113105" cy="38281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7080" y="115060"/>
            <a:ext cx="7171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  A</a:t>
            </a:r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71728" y="2775818"/>
            <a:ext cx="3799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</a:p>
          <a:p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698999" y="2862080"/>
            <a:ext cx="376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</a:p>
          <a:p>
            <a:endParaRPr lang="en-US" sz="2800" dirty="0"/>
          </a:p>
        </p:txBody>
      </p:sp>
      <p:pic>
        <p:nvPicPr>
          <p:cNvPr id="17" name="Picture 16" descr="Screen Shot 2013-07-17 at 10.26.5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18" y="201083"/>
            <a:ext cx="6443663" cy="2185923"/>
          </a:xfrm>
          <a:prstGeom prst="rect">
            <a:avLst/>
          </a:prstGeom>
        </p:spPr>
      </p:pic>
      <p:pic>
        <p:nvPicPr>
          <p:cNvPr id="11" name="Picture 10" descr="Screen Shot 2013-12-02 at 11.20.32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52" y="2963923"/>
            <a:ext cx="3914147" cy="346063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3-03-08 at 10.53.18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3" y="-139700"/>
            <a:ext cx="8176903" cy="2940918"/>
          </a:xfrm>
          <a:prstGeom prst="rect">
            <a:avLst/>
          </a:prstGeom>
        </p:spPr>
      </p:pic>
      <p:pic>
        <p:nvPicPr>
          <p:cNvPr id="6" name="Picture 5" descr="Screen Shot 2013-03-08 at 10.55.52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877418"/>
            <a:ext cx="4113105" cy="38281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028" y="228600"/>
            <a:ext cx="3924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</a:p>
          <a:p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71728" y="2877418"/>
            <a:ext cx="3799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</a:t>
            </a:r>
          </a:p>
          <a:p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621105" y="2890118"/>
            <a:ext cx="3761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</a:t>
            </a:r>
          </a:p>
          <a:p>
            <a:endParaRPr lang="en-US" sz="2800" dirty="0"/>
          </a:p>
        </p:txBody>
      </p:sp>
      <p:pic>
        <p:nvPicPr>
          <p:cNvPr id="11" name="Picture 10" descr="Screen Shot 2013-03-08 at 11.17.22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7230" y="2928218"/>
            <a:ext cx="4035241" cy="367532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2715564" y="482600"/>
            <a:ext cx="3456636" cy="384999"/>
          </a:xfrm>
          <a:custGeom>
            <a:avLst/>
            <a:gdLst>
              <a:gd name="connsiteX0" fmla="*/ 0 w 9512300"/>
              <a:gd name="connsiteY0" fmla="*/ 518583 h 607483"/>
              <a:gd name="connsiteX1" fmla="*/ 88900 w 9512300"/>
              <a:gd name="connsiteY1" fmla="*/ 239183 h 607483"/>
              <a:gd name="connsiteX2" fmla="*/ 381000 w 9512300"/>
              <a:gd name="connsiteY2" fmla="*/ 61383 h 607483"/>
              <a:gd name="connsiteX3" fmla="*/ 711200 w 9512300"/>
              <a:gd name="connsiteY3" fmla="*/ 112183 h 607483"/>
              <a:gd name="connsiteX4" fmla="*/ 825500 w 9512300"/>
              <a:gd name="connsiteY4" fmla="*/ 416983 h 607483"/>
              <a:gd name="connsiteX5" fmla="*/ 1244600 w 9512300"/>
              <a:gd name="connsiteY5" fmla="*/ 518583 h 607483"/>
              <a:gd name="connsiteX6" fmla="*/ 1562100 w 9512300"/>
              <a:gd name="connsiteY6" fmla="*/ 366183 h 607483"/>
              <a:gd name="connsiteX7" fmla="*/ 1714500 w 9512300"/>
              <a:gd name="connsiteY7" fmla="*/ 150283 h 607483"/>
              <a:gd name="connsiteX8" fmla="*/ 2057400 w 9512300"/>
              <a:gd name="connsiteY8" fmla="*/ 74083 h 607483"/>
              <a:gd name="connsiteX9" fmla="*/ 2349500 w 9512300"/>
              <a:gd name="connsiteY9" fmla="*/ 137583 h 607483"/>
              <a:gd name="connsiteX10" fmla="*/ 2438400 w 9512300"/>
              <a:gd name="connsiteY10" fmla="*/ 315383 h 607483"/>
              <a:gd name="connsiteX11" fmla="*/ 2489200 w 9512300"/>
              <a:gd name="connsiteY11" fmla="*/ 442383 h 607483"/>
              <a:gd name="connsiteX12" fmla="*/ 2565400 w 9512300"/>
              <a:gd name="connsiteY12" fmla="*/ 505883 h 607483"/>
              <a:gd name="connsiteX13" fmla="*/ 2705100 w 9512300"/>
              <a:gd name="connsiteY13" fmla="*/ 531283 h 607483"/>
              <a:gd name="connsiteX14" fmla="*/ 2984500 w 9512300"/>
              <a:gd name="connsiteY14" fmla="*/ 467783 h 607483"/>
              <a:gd name="connsiteX15" fmla="*/ 3111500 w 9512300"/>
              <a:gd name="connsiteY15" fmla="*/ 302683 h 607483"/>
              <a:gd name="connsiteX16" fmla="*/ 3251200 w 9512300"/>
              <a:gd name="connsiteY16" fmla="*/ 74083 h 607483"/>
              <a:gd name="connsiteX17" fmla="*/ 3594100 w 9512300"/>
              <a:gd name="connsiteY17" fmla="*/ 74083 h 607483"/>
              <a:gd name="connsiteX18" fmla="*/ 3898900 w 9512300"/>
              <a:gd name="connsiteY18" fmla="*/ 162983 h 607483"/>
              <a:gd name="connsiteX19" fmla="*/ 3962400 w 9512300"/>
              <a:gd name="connsiteY19" fmla="*/ 353483 h 607483"/>
              <a:gd name="connsiteX20" fmla="*/ 4102100 w 9512300"/>
              <a:gd name="connsiteY20" fmla="*/ 505883 h 607483"/>
              <a:gd name="connsiteX21" fmla="*/ 4470400 w 9512300"/>
              <a:gd name="connsiteY21" fmla="*/ 493183 h 607483"/>
              <a:gd name="connsiteX22" fmla="*/ 4572000 w 9512300"/>
              <a:gd name="connsiteY22" fmla="*/ 289983 h 607483"/>
              <a:gd name="connsiteX23" fmla="*/ 4838700 w 9512300"/>
              <a:gd name="connsiteY23" fmla="*/ 124883 h 607483"/>
              <a:gd name="connsiteX24" fmla="*/ 5156200 w 9512300"/>
              <a:gd name="connsiteY24" fmla="*/ 150283 h 607483"/>
              <a:gd name="connsiteX25" fmla="*/ 5384800 w 9512300"/>
              <a:gd name="connsiteY25" fmla="*/ 340783 h 607483"/>
              <a:gd name="connsiteX26" fmla="*/ 5486400 w 9512300"/>
              <a:gd name="connsiteY26" fmla="*/ 467783 h 607483"/>
              <a:gd name="connsiteX27" fmla="*/ 5803900 w 9512300"/>
              <a:gd name="connsiteY27" fmla="*/ 442383 h 607483"/>
              <a:gd name="connsiteX28" fmla="*/ 5981700 w 9512300"/>
              <a:gd name="connsiteY28" fmla="*/ 162983 h 607483"/>
              <a:gd name="connsiteX29" fmla="*/ 6235700 w 9512300"/>
              <a:gd name="connsiteY29" fmla="*/ 74083 h 607483"/>
              <a:gd name="connsiteX30" fmla="*/ 6616700 w 9512300"/>
              <a:gd name="connsiteY30" fmla="*/ 99483 h 607483"/>
              <a:gd name="connsiteX31" fmla="*/ 6858000 w 9512300"/>
              <a:gd name="connsiteY31" fmla="*/ 340783 h 607483"/>
              <a:gd name="connsiteX32" fmla="*/ 7086600 w 9512300"/>
              <a:gd name="connsiteY32" fmla="*/ 480483 h 607483"/>
              <a:gd name="connsiteX33" fmla="*/ 7378700 w 9512300"/>
              <a:gd name="connsiteY33" fmla="*/ 302683 h 607483"/>
              <a:gd name="connsiteX34" fmla="*/ 7594600 w 9512300"/>
              <a:gd name="connsiteY34" fmla="*/ 112183 h 607483"/>
              <a:gd name="connsiteX35" fmla="*/ 7912100 w 9512300"/>
              <a:gd name="connsiteY35" fmla="*/ 99483 h 607483"/>
              <a:gd name="connsiteX36" fmla="*/ 8077200 w 9512300"/>
              <a:gd name="connsiteY36" fmla="*/ 328083 h 607483"/>
              <a:gd name="connsiteX37" fmla="*/ 8280400 w 9512300"/>
              <a:gd name="connsiteY37" fmla="*/ 543983 h 607483"/>
              <a:gd name="connsiteX38" fmla="*/ 8547100 w 9512300"/>
              <a:gd name="connsiteY38" fmla="*/ 416983 h 607483"/>
              <a:gd name="connsiteX39" fmla="*/ 8661400 w 9512300"/>
              <a:gd name="connsiteY39" fmla="*/ 175683 h 607483"/>
              <a:gd name="connsiteX40" fmla="*/ 8775700 w 9512300"/>
              <a:gd name="connsiteY40" fmla="*/ 48683 h 607483"/>
              <a:gd name="connsiteX41" fmla="*/ 9042400 w 9512300"/>
              <a:gd name="connsiteY41" fmla="*/ 61383 h 607483"/>
              <a:gd name="connsiteX42" fmla="*/ 9321800 w 9512300"/>
              <a:gd name="connsiteY42" fmla="*/ 416983 h 607483"/>
              <a:gd name="connsiteX43" fmla="*/ 9385300 w 9512300"/>
              <a:gd name="connsiteY43" fmla="*/ 582083 h 607483"/>
              <a:gd name="connsiteX44" fmla="*/ 9512300 w 9512300"/>
              <a:gd name="connsiteY44" fmla="*/ 569383 h 60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512300" h="607483">
                <a:moveTo>
                  <a:pt x="0" y="518583"/>
                </a:moveTo>
                <a:cubicBezTo>
                  <a:pt x="12700" y="416983"/>
                  <a:pt x="25400" y="315383"/>
                  <a:pt x="88900" y="239183"/>
                </a:cubicBezTo>
                <a:cubicBezTo>
                  <a:pt x="152400" y="162983"/>
                  <a:pt x="277283" y="82550"/>
                  <a:pt x="381000" y="61383"/>
                </a:cubicBezTo>
                <a:cubicBezTo>
                  <a:pt x="484717" y="40216"/>
                  <a:pt x="637117" y="52916"/>
                  <a:pt x="711200" y="112183"/>
                </a:cubicBezTo>
                <a:cubicBezTo>
                  <a:pt x="785283" y="171450"/>
                  <a:pt x="736600" y="349250"/>
                  <a:pt x="825500" y="416983"/>
                </a:cubicBezTo>
                <a:cubicBezTo>
                  <a:pt x="914400" y="484716"/>
                  <a:pt x="1121833" y="527050"/>
                  <a:pt x="1244600" y="518583"/>
                </a:cubicBezTo>
                <a:cubicBezTo>
                  <a:pt x="1367367" y="510116"/>
                  <a:pt x="1483783" y="427566"/>
                  <a:pt x="1562100" y="366183"/>
                </a:cubicBezTo>
                <a:cubicBezTo>
                  <a:pt x="1640417" y="304800"/>
                  <a:pt x="1631950" y="198966"/>
                  <a:pt x="1714500" y="150283"/>
                </a:cubicBezTo>
                <a:cubicBezTo>
                  <a:pt x="1797050" y="101600"/>
                  <a:pt x="1951567" y="76200"/>
                  <a:pt x="2057400" y="74083"/>
                </a:cubicBezTo>
                <a:cubicBezTo>
                  <a:pt x="2163233" y="71966"/>
                  <a:pt x="2286000" y="97366"/>
                  <a:pt x="2349500" y="137583"/>
                </a:cubicBezTo>
                <a:cubicBezTo>
                  <a:pt x="2413000" y="177800"/>
                  <a:pt x="2415117" y="264583"/>
                  <a:pt x="2438400" y="315383"/>
                </a:cubicBezTo>
                <a:cubicBezTo>
                  <a:pt x="2461683" y="366183"/>
                  <a:pt x="2468033" y="410633"/>
                  <a:pt x="2489200" y="442383"/>
                </a:cubicBezTo>
                <a:cubicBezTo>
                  <a:pt x="2510367" y="474133"/>
                  <a:pt x="2529417" y="491066"/>
                  <a:pt x="2565400" y="505883"/>
                </a:cubicBezTo>
                <a:cubicBezTo>
                  <a:pt x="2601383" y="520700"/>
                  <a:pt x="2635250" y="537633"/>
                  <a:pt x="2705100" y="531283"/>
                </a:cubicBezTo>
                <a:cubicBezTo>
                  <a:pt x="2774950" y="524933"/>
                  <a:pt x="2916767" y="505883"/>
                  <a:pt x="2984500" y="467783"/>
                </a:cubicBezTo>
                <a:cubicBezTo>
                  <a:pt x="3052233" y="429683"/>
                  <a:pt x="3067050" y="368300"/>
                  <a:pt x="3111500" y="302683"/>
                </a:cubicBezTo>
                <a:cubicBezTo>
                  <a:pt x="3155950" y="237066"/>
                  <a:pt x="3170767" y="112183"/>
                  <a:pt x="3251200" y="74083"/>
                </a:cubicBezTo>
                <a:cubicBezTo>
                  <a:pt x="3331633" y="35983"/>
                  <a:pt x="3486150" y="59266"/>
                  <a:pt x="3594100" y="74083"/>
                </a:cubicBezTo>
                <a:cubicBezTo>
                  <a:pt x="3702050" y="88900"/>
                  <a:pt x="3837517" y="116416"/>
                  <a:pt x="3898900" y="162983"/>
                </a:cubicBezTo>
                <a:cubicBezTo>
                  <a:pt x="3960283" y="209550"/>
                  <a:pt x="3928533" y="296333"/>
                  <a:pt x="3962400" y="353483"/>
                </a:cubicBezTo>
                <a:cubicBezTo>
                  <a:pt x="3996267" y="410633"/>
                  <a:pt x="4017433" y="482600"/>
                  <a:pt x="4102100" y="505883"/>
                </a:cubicBezTo>
                <a:cubicBezTo>
                  <a:pt x="4186767" y="529166"/>
                  <a:pt x="4392083" y="529166"/>
                  <a:pt x="4470400" y="493183"/>
                </a:cubicBezTo>
                <a:cubicBezTo>
                  <a:pt x="4548717" y="457200"/>
                  <a:pt x="4510617" y="351366"/>
                  <a:pt x="4572000" y="289983"/>
                </a:cubicBezTo>
                <a:cubicBezTo>
                  <a:pt x="4633383" y="228600"/>
                  <a:pt x="4741333" y="148166"/>
                  <a:pt x="4838700" y="124883"/>
                </a:cubicBezTo>
                <a:cubicBezTo>
                  <a:pt x="4936067" y="101600"/>
                  <a:pt x="5065183" y="114300"/>
                  <a:pt x="5156200" y="150283"/>
                </a:cubicBezTo>
                <a:cubicBezTo>
                  <a:pt x="5247217" y="186266"/>
                  <a:pt x="5329767" y="287866"/>
                  <a:pt x="5384800" y="340783"/>
                </a:cubicBezTo>
                <a:cubicBezTo>
                  <a:pt x="5439833" y="393700"/>
                  <a:pt x="5416550" y="450850"/>
                  <a:pt x="5486400" y="467783"/>
                </a:cubicBezTo>
                <a:cubicBezTo>
                  <a:pt x="5556250" y="484716"/>
                  <a:pt x="5721350" y="493183"/>
                  <a:pt x="5803900" y="442383"/>
                </a:cubicBezTo>
                <a:cubicBezTo>
                  <a:pt x="5886450" y="391583"/>
                  <a:pt x="5909733" y="224366"/>
                  <a:pt x="5981700" y="162983"/>
                </a:cubicBezTo>
                <a:cubicBezTo>
                  <a:pt x="6053667" y="101600"/>
                  <a:pt x="6129867" y="84666"/>
                  <a:pt x="6235700" y="74083"/>
                </a:cubicBezTo>
                <a:cubicBezTo>
                  <a:pt x="6341533" y="63500"/>
                  <a:pt x="6512983" y="55033"/>
                  <a:pt x="6616700" y="99483"/>
                </a:cubicBezTo>
                <a:cubicBezTo>
                  <a:pt x="6720417" y="143933"/>
                  <a:pt x="6779683" y="277283"/>
                  <a:pt x="6858000" y="340783"/>
                </a:cubicBezTo>
                <a:cubicBezTo>
                  <a:pt x="6936317" y="404283"/>
                  <a:pt x="6999817" y="486833"/>
                  <a:pt x="7086600" y="480483"/>
                </a:cubicBezTo>
                <a:cubicBezTo>
                  <a:pt x="7173383" y="474133"/>
                  <a:pt x="7294033" y="364066"/>
                  <a:pt x="7378700" y="302683"/>
                </a:cubicBezTo>
                <a:cubicBezTo>
                  <a:pt x="7463367" y="241300"/>
                  <a:pt x="7505700" y="146050"/>
                  <a:pt x="7594600" y="112183"/>
                </a:cubicBezTo>
                <a:cubicBezTo>
                  <a:pt x="7683500" y="78316"/>
                  <a:pt x="7831667" y="63500"/>
                  <a:pt x="7912100" y="99483"/>
                </a:cubicBezTo>
                <a:cubicBezTo>
                  <a:pt x="7992533" y="135466"/>
                  <a:pt x="8015817" y="254000"/>
                  <a:pt x="8077200" y="328083"/>
                </a:cubicBezTo>
                <a:cubicBezTo>
                  <a:pt x="8138583" y="402166"/>
                  <a:pt x="8202083" y="529166"/>
                  <a:pt x="8280400" y="543983"/>
                </a:cubicBezTo>
                <a:cubicBezTo>
                  <a:pt x="8358717" y="558800"/>
                  <a:pt x="8483600" y="478366"/>
                  <a:pt x="8547100" y="416983"/>
                </a:cubicBezTo>
                <a:cubicBezTo>
                  <a:pt x="8610600" y="355600"/>
                  <a:pt x="8623300" y="237066"/>
                  <a:pt x="8661400" y="175683"/>
                </a:cubicBezTo>
                <a:cubicBezTo>
                  <a:pt x="8699500" y="114300"/>
                  <a:pt x="8712200" y="67733"/>
                  <a:pt x="8775700" y="48683"/>
                </a:cubicBezTo>
                <a:cubicBezTo>
                  <a:pt x="8839200" y="29633"/>
                  <a:pt x="8951383" y="0"/>
                  <a:pt x="9042400" y="61383"/>
                </a:cubicBezTo>
                <a:cubicBezTo>
                  <a:pt x="9133417" y="122766"/>
                  <a:pt x="9264650" y="330200"/>
                  <a:pt x="9321800" y="416983"/>
                </a:cubicBezTo>
                <a:cubicBezTo>
                  <a:pt x="9378950" y="503766"/>
                  <a:pt x="9353550" y="556683"/>
                  <a:pt x="9385300" y="582083"/>
                </a:cubicBezTo>
                <a:cubicBezTo>
                  <a:pt x="9417050" y="607483"/>
                  <a:pt x="9512300" y="569383"/>
                  <a:pt x="9512300" y="569383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2804464" y="506000"/>
            <a:ext cx="3456636" cy="384999"/>
          </a:xfrm>
          <a:custGeom>
            <a:avLst/>
            <a:gdLst>
              <a:gd name="connsiteX0" fmla="*/ 0 w 9512300"/>
              <a:gd name="connsiteY0" fmla="*/ 518583 h 607483"/>
              <a:gd name="connsiteX1" fmla="*/ 88900 w 9512300"/>
              <a:gd name="connsiteY1" fmla="*/ 239183 h 607483"/>
              <a:gd name="connsiteX2" fmla="*/ 381000 w 9512300"/>
              <a:gd name="connsiteY2" fmla="*/ 61383 h 607483"/>
              <a:gd name="connsiteX3" fmla="*/ 711200 w 9512300"/>
              <a:gd name="connsiteY3" fmla="*/ 112183 h 607483"/>
              <a:gd name="connsiteX4" fmla="*/ 825500 w 9512300"/>
              <a:gd name="connsiteY4" fmla="*/ 416983 h 607483"/>
              <a:gd name="connsiteX5" fmla="*/ 1244600 w 9512300"/>
              <a:gd name="connsiteY5" fmla="*/ 518583 h 607483"/>
              <a:gd name="connsiteX6" fmla="*/ 1562100 w 9512300"/>
              <a:gd name="connsiteY6" fmla="*/ 366183 h 607483"/>
              <a:gd name="connsiteX7" fmla="*/ 1714500 w 9512300"/>
              <a:gd name="connsiteY7" fmla="*/ 150283 h 607483"/>
              <a:gd name="connsiteX8" fmla="*/ 2057400 w 9512300"/>
              <a:gd name="connsiteY8" fmla="*/ 74083 h 607483"/>
              <a:gd name="connsiteX9" fmla="*/ 2349500 w 9512300"/>
              <a:gd name="connsiteY9" fmla="*/ 137583 h 607483"/>
              <a:gd name="connsiteX10" fmla="*/ 2438400 w 9512300"/>
              <a:gd name="connsiteY10" fmla="*/ 315383 h 607483"/>
              <a:gd name="connsiteX11" fmla="*/ 2489200 w 9512300"/>
              <a:gd name="connsiteY11" fmla="*/ 442383 h 607483"/>
              <a:gd name="connsiteX12" fmla="*/ 2565400 w 9512300"/>
              <a:gd name="connsiteY12" fmla="*/ 505883 h 607483"/>
              <a:gd name="connsiteX13" fmla="*/ 2705100 w 9512300"/>
              <a:gd name="connsiteY13" fmla="*/ 531283 h 607483"/>
              <a:gd name="connsiteX14" fmla="*/ 2984500 w 9512300"/>
              <a:gd name="connsiteY14" fmla="*/ 467783 h 607483"/>
              <a:gd name="connsiteX15" fmla="*/ 3111500 w 9512300"/>
              <a:gd name="connsiteY15" fmla="*/ 302683 h 607483"/>
              <a:gd name="connsiteX16" fmla="*/ 3251200 w 9512300"/>
              <a:gd name="connsiteY16" fmla="*/ 74083 h 607483"/>
              <a:gd name="connsiteX17" fmla="*/ 3594100 w 9512300"/>
              <a:gd name="connsiteY17" fmla="*/ 74083 h 607483"/>
              <a:gd name="connsiteX18" fmla="*/ 3898900 w 9512300"/>
              <a:gd name="connsiteY18" fmla="*/ 162983 h 607483"/>
              <a:gd name="connsiteX19" fmla="*/ 3962400 w 9512300"/>
              <a:gd name="connsiteY19" fmla="*/ 353483 h 607483"/>
              <a:gd name="connsiteX20" fmla="*/ 4102100 w 9512300"/>
              <a:gd name="connsiteY20" fmla="*/ 505883 h 607483"/>
              <a:gd name="connsiteX21" fmla="*/ 4470400 w 9512300"/>
              <a:gd name="connsiteY21" fmla="*/ 493183 h 607483"/>
              <a:gd name="connsiteX22" fmla="*/ 4572000 w 9512300"/>
              <a:gd name="connsiteY22" fmla="*/ 289983 h 607483"/>
              <a:gd name="connsiteX23" fmla="*/ 4838700 w 9512300"/>
              <a:gd name="connsiteY23" fmla="*/ 124883 h 607483"/>
              <a:gd name="connsiteX24" fmla="*/ 5156200 w 9512300"/>
              <a:gd name="connsiteY24" fmla="*/ 150283 h 607483"/>
              <a:gd name="connsiteX25" fmla="*/ 5384800 w 9512300"/>
              <a:gd name="connsiteY25" fmla="*/ 340783 h 607483"/>
              <a:gd name="connsiteX26" fmla="*/ 5486400 w 9512300"/>
              <a:gd name="connsiteY26" fmla="*/ 467783 h 607483"/>
              <a:gd name="connsiteX27" fmla="*/ 5803900 w 9512300"/>
              <a:gd name="connsiteY27" fmla="*/ 442383 h 607483"/>
              <a:gd name="connsiteX28" fmla="*/ 5981700 w 9512300"/>
              <a:gd name="connsiteY28" fmla="*/ 162983 h 607483"/>
              <a:gd name="connsiteX29" fmla="*/ 6235700 w 9512300"/>
              <a:gd name="connsiteY29" fmla="*/ 74083 h 607483"/>
              <a:gd name="connsiteX30" fmla="*/ 6616700 w 9512300"/>
              <a:gd name="connsiteY30" fmla="*/ 99483 h 607483"/>
              <a:gd name="connsiteX31" fmla="*/ 6858000 w 9512300"/>
              <a:gd name="connsiteY31" fmla="*/ 340783 h 607483"/>
              <a:gd name="connsiteX32" fmla="*/ 7086600 w 9512300"/>
              <a:gd name="connsiteY32" fmla="*/ 480483 h 607483"/>
              <a:gd name="connsiteX33" fmla="*/ 7378700 w 9512300"/>
              <a:gd name="connsiteY33" fmla="*/ 302683 h 607483"/>
              <a:gd name="connsiteX34" fmla="*/ 7594600 w 9512300"/>
              <a:gd name="connsiteY34" fmla="*/ 112183 h 607483"/>
              <a:gd name="connsiteX35" fmla="*/ 7912100 w 9512300"/>
              <a:gd name="connsiteY35" fmla="*/ 99483 h 607483"/>
              <a:gd name="connsiteX36" fmla="*/ 8077200 w 9512300"/>
              <a:gd name="connsiteY36" fmla="*/ 328083 h 607483"/>
              <a:gd name="connsiteX37" fmla="*/ 8280400 w 9512300"/>
              <a:gd name="connsiteY37" fmla="*/ 543983 h 607483"/>
              <a:gd name="connsiteX38" fmla="*/ 8547100 w 9512300"/>
              <a:gd name="connsiteY38" fmla="*/ 416983 h 607483"/>
              <a:gd name="connsiteX39" fmla="*/ 8661400 w 9512300"/>
              <a:gd name="connsiteY39" fmla="*/ 175683 h 607483"/>
              <a:gd name="connsiteX40" fmla="*/ 8775700 w 9512300"/>
              <a:gd name="connsiteY40" fmla="*/ 48683 h 607483"/>
              <a:gd name="connsiteX41" fmla="*/ 9042400 w 9512300"/>
              <a:gd name="connsiteY41" fmla="*/ 61383 h 607483"/>
              <a:gd name="connsiteX42" fmla="*/ 9321800 w 9512300"/>
              <a:gd name="connsiteY42" fmla="*/ 416983 h 607483"/>
              <a:gd name="connsiteX43" fmla="*/ 9385300 w 9512300"/>
              <a:gd name="connsiteY43" fmla="*/ 582083 h 607483"/>
              <a:gd name="connsiteX44" fmla="*/ 9512300 w 9512300"/>
              <a:gd name="connsiteY44" fmla="*/ 569383 h 60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512300" h="607483">
                <a:moveTo>
                  <a:pt x="0" y="518583"/>
                </a:moveTo>
                <a:cubicBezTo>
                  <a:pt x="12700" y="416983"/>
                  <a:pt x="25400" y="315383"/>
                  <a:pt x="88900" y="239183"/>
                </a:cubicBezTo>
                <a:cubicBezTo>
                  <a:pt x="152400" y="162983"/>
                  <a:pt x="277283" y="82550"/>
                  <a:pt x="381000" y="61383"/>
                </a:cubicBezTo>
                <a:cubicBezTo>
                  <a:pt x="484717" y="40216"/>
                  <a:pt x="637117" y="52916"/>
                  <a:pt x="711200" y="112183"/>
                </a:cubicBezTo>
                <a:cubicBezTo>
                  <a:pt x="785283" y="171450"/>
                  <a:pt x="736600" y="349250"/>
                  <a:pt x="825500" y="416983"/>
                </a:cubicBezTo>
                <a:cubicBezTo>
                  <a:pt x="914400" y="484716"/>
                  <a:pt x="1121833" y="527050"/>
                  <a:pt x="1244600" y="518583"/>
                </a:cubicBezTo>
                <a:cubicBezTo>
                  <a:pt x="1367367" y="510116"/>
                  <a:pt x="1483783" y="427566"/>
                  <a:pt x="1562100" y="366183"/>
                </a:cubicBezTo>
                <a:cubicBezTo>
                  <a:pt x="1640417" y="304800"/>
                  <a:pt x="1631950" y="198966"/>
                  <a:pt x="1714500" y="150283"/>
                </a:cubicBezTo>
                <a:cubicBezTo>
                  <a:pt x="1797050" y="101600"/>
                  <a:pt x="1951567" y="76200"/>
                  <a:pt x="2057400" y="74083"/>
                </a:cubicBezTo>
                <a:cubicBezTo>
                  <a:pt x="2163233" y="71966"/>
                  <a:pt x="2286000" y="97366"/>
                  <a:pt x="2349500" y="137583"/>
                </a:cubicBezTo>
                <a:cubicBezTo>
                  <a:pt x="2413000" y="177800"/>
                  <a:pt x="2415117" y="264583"/>
                  <a:pt x="2438400" y="315383"/>
                </a:cubicBezTo>
                <a:cubicBezTo>
                  <a:pt x="2461683" y="366183"/>
                  <a:pt x="2468033" y="410633"/>
                  <a:pt x="2489200" y="442383"/>
                </a:cubicBezTo>
                <a:cubicBezTo>
                  <a:pt x="2510367" y="474133"/>
                  <a:pt x="2529417" y="491066"/>
                  <a:pt x="2565400" y="505883"/>
                </a:cubicBezTo>
                <a:cubicBezTo>
                  <a:pt x="2601383" y="520700"/>
                  <a:pt x="2635250" y="537633"/>
                  <a:pt x="2705100" y="531283"/>
                </a:cubicBezTo>
                <a:cubicBezTo>
                  <a:pt x="2774950" y="524933"/>
                  <a:pt x="2916767" y="505883"/>
                  <a:pt x="2984500" y="467783"/>
                </a:cubicBezTo>
                <a:cubicBezTo>
                  <a:pt x="3052233" y="429683"/>
                  <a:pt x="3067050" y="368300"/>
                  <a:pt x="3111500" y="302683"/>
                </a:cubicBezTo>
                <a:cubicBezTo>
                  <a:pt x="3155950" y="237066"/>
                  <a:pt x="3170767" y="112183"/>
                  <a:pt x="3251200" y="74083"/>
                </a:cubicBezTo>
                <a:cubicBezTo>
                  <a:pt x="3331633" y="35983"/>
                  <a:pt x="3486150" y="59266"/>
                  <a:pt x="3594100" y="74083"/>
                </a:cubicBezTo>
                <a:cubicBezTo>
                  <a:pt x="3702050" y="88900"/>
                  <a:pt x="3837517" y="116416"/>
                  <a:pt x="3898900" y="162983"/>
                </a:cubicBezTo>
                <a:cubicBezTo>
                  <a:pt x="3960283" y="209550"/>
                  <a:pt x="3928533" y="296333"/>
                  <a:pt x="3962400" y="353483"/>
                </a:cubicBezTo>
                <a:cubicBezTo>
                  <a:pt x="3996267" y="410633"/>
                  <a:pt x="4017433" y="482600"/>
                  <a:pt x="4102100" y="505883"/>
                </a:cubicBezTo>
                <a:cubicBezTo>
                  <a:pt x="4186767" y="529166"/>
                  <a:pt x="4392083" y="529166"/>
                  <a:pt x="4470400" y="493183"/>
                </a:cubicBezTo>
                <a:cubicBezTo>
                  <a:pt x="4548717" y="457200"/>
                  <a:pt x="4510617" y="351366"/>
                  <a:pt x="4572000" y="289983"/>
                </a:cubicBezTo>
                <a:cubicBezTo>
                  <a:pt x="4633383" y="228600"/>
                  <a:pt x="4741333" y="148166"/>
                  <a:pt x="4838700" y="124883"/>
                </a:cubicBezTo>
                <a:cubicBezTo>
                  <a:pt x="4936067" y="101600"/>
                  <a:pt x="5065183" y="114300"/>
                  <a:pt x="5156200" y="150283"/>
                </a:cubicBezTo>
                <a:cubicBezTo>
                  <a:pt x="5247217" y="186266"/>
                  <a:pt x="5329767" y="287866"/>
                  <a:pt x="5384800" y="340783"/>
                </a:cubicBezTo>
                <a:cubicBezTo>
                  <a:pt x="5439833" y="393700"/>
                  <a:pt x="5416550" y="450850"/>
                  <a:pt x="5486400" y="467783"/>
                </a:cubicBezTo>
                <a:cubicBezTo>
                  <a:pt x="5556250" y="484716"/>
                  <a:pt x="5721350" y="493183"/>
                  <a:pt x="5803900" y="442383"/>
                </a:cubicBezTo>
                <a:cubicBezTo>
                  <a:pt x="5886450" y="391583"/>
                  <a:pt x="5909733" y="224366"/>
                  <a:pt x="5981700" y="162983"/>
                </a:cubicBezTo>
                <a:cubicBezTo>
                  <a:pt x="6053667" y="101600"/>
                  <a:pt x="6129867" y="84666"/>
                  <a:pt x="6235700" y="74083"/>
                </a:cubicBezTo>
                <a:cubicBezTo>
                  <a:pt x="6341533" y="63500"/>
                  <a:pt x="6512983" y="55033"/>
                  <a:pt x="6616700" y="99483"/>
                </a:cubicBezTo>
                <a:cubicBezTo>
                  <a:pt x="6720417" y="143933"/>
                  <a:pt x="6779683" y="277283"/>
                  <a:pt x="6858000" y="340783"/>
                </a:cubicBezTo>
                <a:cubicBezTo>
                  <a:pt x="6936317" y="404283"/>
                  <a:pt x="6999817" y="486833"/>
                  <a:pt x="7086600" y="480483"/>
                </a:cubicBezTo>
                <a:cubicBezTo>
                  <a:pt x="7173383" y="474133"/>
                  <a:pt x="7294033" y="364066"/>
                  <a:pt x="7378700" y="302683"/>
                </a:cubicBezTo>
                <a:cubicBezTo>
                  <a:pt x="7463367" y="241300"/>
                  <a:pt x="7505700" y="146050"/>
                  <a:pt x="7594600" y="112183"/>
                </a:cubicBezTo>
                <a:cubicBezTo>
                  <a:pt x="7683500" y="78316"/>
                  <a:pt x="7831667" y="63500"/>
                  <a:pt x="7912100" y="99483"/>
                </a:cubicBezTo>
                <a:cubicBezTo>
                  <a:pt x="7992533" y="135466"/>
                  <a:pt x="8015817" y="254000"/>
                  <a:pt x="8077200" y="328083"/>
                </a:cubicBezTo>
                <a:cubicBezTo>
                  <a:pt x="8138583" y="402166"/>
                  <a:pt x="8202083" y="529166"/>
                  <a:pt x="8280400" y="543983"/>
                </a:cubicBezTo>
                <a:cubicBezTo>
                  <a:pt x="8358717" y="558800"/>
                  <a:pt x="8483600" y="478366"/>
                  <a:pt x="8547100" y="416983"/>
                </a:cubicBezTo>
                <a:cubicBezTo>
                  <a:pt x="8610600" y="355600"/>
                  <a:pt x="8623300" y="237066"/>
                  <a:pt x="8661400" y="175683"/>
                </a:cubicBezTo>
                <a:cubicBezTo>
                  <a:pt x="8699500" y="114300"/>
                  <a:pt x="8712200" y="67733"/>
                  <a:pt x="8775700" y="48683"/>
                </a:cubicBezTo>
                <a:cubicBezTo>
                  <a:pt x="8839200" y="29633"/>
                  <a:pt x="8951383" y="0"/>
                  <a:pt x="9042400" y="61383"/>
                </a:cubicBezTo>
                <a:cubicBezTo>
                  <a:pt x="9133417" y="122766"/>
                  <a:pt x="9264650" y="330200"/>
                  <a:pt x="9321800" y="416983"/>
                </a:cubicBezTo>
                <a:cubicBezTo>
                  <a:pt x="9378950" y="503766"/>
                  <a:pt x="9353550" y="556683"/>
                  <a:pt x="9385300" y="582083"/>
                </a:cubicBezTo>
                <a:cubicBezTo>
                  <a:pt x="9417050" y="607483"/>
                  <a:pt x="9512300" y="569383"/>
                  <a:pt x="9512300" y="569383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267200" y="482600"/>
            <a:ext cx="876300" cy="40839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ORC</a:t>
            </a:r>
            <a:endParaRPr lang="en-US" dirty="0"/>
          </a:p>
        </p:txBody>
      </p:sp>
      <p:sp>
        <p:nvSpPr>
          <p:cNvPr id="13" name="Freeform 12"/>
          <p:cNvSpPr/>
          <p:nvPr/>
        </p:nvSpPr>
        <p:spPr>
          <a:xfrm>
            <a:off x="2766364" y="3263901"/>
            <a:ext cx="3456636" cy="384999"/>
          </a:xfrm>
          <a:custGeom>
            <a:avLst/>
            <a:gdLst>
              <a:gd name="connsiteX0" fmla="*/ 0 w 9512300"/>
              <a:gd name="connsiteY0" fmla="*/ 518583 h 607483"/>
              <a:gd name="connsiteX1" fmla="*/ 88900 w 9512300"/>
              <a:gd name="connsiteY1" fmla="*/ 239183 h 607483"/>
              <a:gd name="connsiteX2" fmla="*/ 381000 w 9512300"/>
              <a:gd name="connsiteY2" fmla="*/ 61383 h 607483"/>
              <a:gd name="connsiteX3" fmla="*/ 711200 w 9512300"/>
              <a:gd name="connsiteY3" fmla="*/ 112183 h 607483"/>
              <a:gd name="connsiteX4" fmla="*/ 825500 w 9512300"/>
              <a:gd name="connsiteY4" fmla="*/ 416983 h 607483"/>
              <a:gd name="connsiteX5" fmla="*/ 1244600 w 9512300"/>
              <a:gd name="connsiteY5" fmla="*/ 518583 h 607483"/>
              <a:gd name="connsiteX6" fmla="*/ 1562100 w 9512300"/>
              <a:gd name="connsiteY6" fmla="*/ 366183 h 607483"/>
              <a:gd name="connsiteX7" fmla="*/ 1714500 w 9512300"/>
              <a:gd name="connsiteY7" fmla="*/ 150283 h 607483"/>
              <a:gd name="connsiteX8" fmla="*/ 2057400 w 9512300"/>
              <a:gd name="connsiteY8" fmla="*/ 74083 h 607483"/>
              <a:gd name="connsiteX9" fmla="*/ 2349500 w 9512300"/>
              <a:gd name="connsiteY9" fmla="*/ 137583 h 607483"/>
              <a:gd name="connsiteX10" fmla="*/ 2438400 w 9512300"/>
              <a:gd name="connsiteY10" fmla="*/ 315383 h 607483"/>
              <a:gd name="connsiteX11" fmla="*/ 2489200 w 9512300"/>
              <a:gd name="connsiteY11" fmla="*/ 442383 h 607483"/>
              <a:gd name="connsiteX12" fmla="*/ 2565400 w 9512300"/>
              <a:gd name="connsiteY12" fmla="*/ 505883 h 607483"/>
              <a:gd name="connsiteX13" fmla="*/ 2705100 w 9512300"/>
              <a:gd name="connsiteY13" fmla="*/ 531283 h 607483"/>
              <a:gd name="connsiteX14" fmla="*/ 2984500 w 9512300"/>
              <a:gd name="connsiteY14" fmla="*/ 467783 h 607483"/>
              <a:gd name="connsiteX15" fmla="*/ 3111500 w 9512300"/>
              <a:gd name="connsiteY15" fmla="*/ 302683 h 607483"/>
              <a:gd name="connsiteX16" fmla="*/ 3251200 w 9512300"/>
              <a:gd name="connsiteY16" fmla="*/ 74083 h 607483"/>
              <a:gd name="connsiteX17" fmla="*/ 3594100 w 9512300"/>
              <a:gd name="connsiteY17" fmla="*/ 74083 h 607483"/>
              <a:gd name="connsiteX18" fmla="*/ 3898900 w 9512300"/>
              <a:gd name="connsiteY18" fmla="*/ 162983 h 607483"/>
              <a:gd name="connsiteX19" fmla="*/ 3962400 w 9512300"/>
              <a:gd name="connsiteY19" fmla="*/ 353483 h 607483"/>
              <a:gd name="connsiteX20" fmla="*/ 4102100 w 9512300"/>
              <a:gd name="connsiteY20" fmla="*/ 505883 h 607483"/>
              <a:gd name="connsiteX21" fmla="*/ 4470400 w 9512300"/>
              <a:gd name="connsiteY21" fmla="*/ 493183 h 607483"/>
              <a:gd name="connsiteX22" fmla="*/ 4572000 w 9512300"/>
              <a:gd name="connsiteY22" fmla="*/ 289983 h 607483"/>
              <a:gd name="connsiteX23" fmla="*/ 4838700 w 9512300"/>
              <a:gd name="connsiteY23" fmla="*/ 124883 h 607483"/>
              <a:gd name="connsiteX24" fmla="*/ 5156200 w 9512300"/>
              <a:gd name="connsiteY24" fmla="*/ 150283 h 607483"/>
              <a:gd name="connsiteX25" fmla="*/ 5384800 w 9512300"/>
              <a:gd name="connsiteY25" fmla="*/ 340783 h 607483"/>
              <a:gd name="connsiteX26" fmla="*/ 5486400 w 9512300"/>
              <a:gd name="connsiteY26" fmla="*/ 467783 h 607483"/>
              <a:gd name="connsiteX27" fmla="*/ 5803900 w 9512300"/>
              <a:gd name="connsiteY27" fmla="*/ 442383 h 607483"/>
              <a:gd name="connsiteX28" fmla="*/ 5981700 w 9512300"/>
              <a:gd name="connsiteY28" fmla="*/ 162983 h 607483"/>
              <a:gd name="connsiteX29" fmla="*/ 6235700 w 9512300"/>
              <a:gd name="connsiteY29" fmla="*/ 74083 h 607483"/>
              <a:gd name="connsiteX30" fmla="*/ 6616700 w 9512300"/>
              <a:gd name="connsiteY30" fmla="*/ 99483 h 607483"/>
              <a:gd name="connsiteX31" fmla="*/ 6858000 w 9512300"/>
              <a:gd name="connsiteY31" fmla="*/ 340783 h 607483"/>
              <a:gd name="connsiteX32" fmla="*/ 7086600 w 9512300"/>
              <a:gd name="connsiteY32" fmla="*/ 480483 h 607483"/>
              <a:gd name="connsiteX33" fmla="*/ 7378700 w 9512300"/>
              <a:gd name="connsiteY33" fmla="*/ 302683 h 607483"/>
              <a:gd name="connsiteX34" fmla="*/ 7594600 w 9512300"/>
              <a:gd name="connsiteY34" fmla="*/ 112183 h 607483"/>
              <a:gd name="connsiteX35" fmla="*/ 7912100 w 9512300"/>
              <a:gd name="connsiteY35" fmla="*/ 99483 h 607483"/>
              <a:gd name="connsiteX36" fmla="*/ 8077200 w 9512300"/>
              <a:gd name="connsiteY36" fmla="*/ 328083 h 607483"/>
              <a:gd name="connsiteX37" fmla="*/ 8280400 w 9512300"/>
              <a:gd name="connsiteY37" fmla="*/ 543983 h 607483"/>
              <a:gd name="connsiteX38" fmla="*/ 8547100 w 9512300"/>
              <a:gd name="connsiteY38" fmla="*/ 416983 h 607483"/>
              <a:gd name="connsiteX39" fmla="*/ 8661400 w 9512300"/>
              <a:gd name="connsiteY39" fmla="*/ 175683 h 607483"/>
              <a:gd name="connsiteX40" fmla="*/ 8775700 w 9512300"/>
              <a:gd name="connsiteY40" fmla="*/ 48683 h 607483"/>
              <a:gd name="connsiteX41" fmla="*/ 9042400 w 9512300"/>
              <a:gd name="connsiteY41" fmla="*/ 61383 h 607483"/>
              <a:gd name="connsiteX42" fmla="*/ 9321800 w 9512300"/>
              <a:gd name="connsiteY42" fmla="*/ 416983 h 607483"/>
              <a:gd name="connsiteX43" fmla="*/ 9385300 w 9512300"/>
              <a:gd name="connsiteY43" fmla="*/ 582083 h 607483"/>
              <a:gd name="connsiteX44" fmla="*/ 9512300 w 9512300"/>
              <a:gd name="connsiteY44" fmla="*/ 569383 h 60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512300" h="607483">
                <a:moveTo>
                  <a:pt x="0" y="518583"/>
                </a:moveTo>
                <a:cubicBezTo>
                  <a:pt x="12700" y="416983"/>
                  <a:pt x="25400" y="315383"/>
                  <a:pt x="88900" y="239183"/>
                </a:cubicBezTo>
                <a:cubicBezTo>
                  <a:pt x="152400" y="162983"/>
                  <a:pt x="277283" y="82550"/>
                  <a:pt x="381000" y="61383"/>
                </a:cubicBezTo>
                <a:cubicBezTo>
                  <a:pt x="484717" y="40216"/>
                  <a:pt x="637117" y="52916"/>
                  <a:pt x="711200" y="112183"/>
                </a:cubicBezTo>
                <a:cubicBezTo>
                  <a:pt x="785283" y="171450"/>
                  <a:pt x="736600" y="349250"/>
                  <a:pt x="825500" y="416983"/>
                </a:cubicBezTo>
                <a:cubicBezTo>
                  <a:pt x="914400" y="484716"/>
                  <a:pt x="1121833" y="527050"/>
                  <a:pt x="1244600" y="518583"/>
                </a:cubicBezTo>
                <a:cubicBezTo>
                  <a:pt x="1367367" y="510116"/>
                  <a:pt x="1483783" y="427566"/>
                  <a:pt x="1562100" y="366183"/>
                </a:cubicBezTo>
                <a:cubicBezTo>
                  <a:pt x="1640417" y="304800"/>
                  <a:pt x="1631950" y="198966"/>
                  <a:pt x="1714500" y="150283"/>
                </a:cubicBezTo>
                <a:cubicBezTo>
                  <a:pt x="1797050" y="101600"/>
                  <a:pt x="1951567" y="76200"/>
                  <a:pt x="2057400" y="74083"/>
                </a:cubicBezTo>
                <a:cubicBezTo>
                  <a:pt x="2163233" y="71966"/>
                  <a:pt x="2286000" y="97366"/>
                  <a:pt x="2349500" y="137583"/>
                </a:cubicBezTo>
                <a:cubicBezTo>
                  <a:pt x="2413000" y="177800"/>
                  <a:pt x="2415117" y="264583"/>
                  <a:pt x="2438400" y="315383"/>
                </a:cubicBezTo>
                <a:cubicBezTo>
                  <a:pt x="2461683" y="366183"/>
                  <a:pt x="2468033" y="410633"/>
                  <a:pt x="2489200" y="442383"/>
                </a:cubicBezTo>
                <a:cubicBezTo>
                  <a:pt x="2510367" y="474133"/>
                  <a:pt x="2529417" y="491066"/>
                  <a:pt x="2565400" y="505883"/>
                </a:cubicBezTo>
                <a:cubicBezTo>
                  <a:pt x="2601383" y="520700"/>
                  <a:pt x="2635250" y="537633"/>
                  <a:pt x="2705100" y="531283"/>
                </a:cubicBezTo>
                <a:cubicBezTo>
                  <a:pt x="2774950" y="524933"/>
                  <a:pt x="2916767" y="505883"/>
                  <a:pt x="2984500" y="467783"/>
                </a:cubicBezTo>
                <a:cubicBezTo>
                  <a:pt x="3052233" y="429683"/>
                  <a:pt x="3067050" y="368300"/>
                  <a:pt x="3111500" y="302683"/>
                </a:cubicBezTo>
                <a:cubicBezTo>
                  <a:pt x="3155950" y="237066"/>
                  <a:pt x="3170767" y="112183"/>
                  <a:pt x="3251200" y="74083"/>
                </a:cubicBezTo>
                <a:cubicBezTo>
                  <a:pt x="3331633" y="35983"/>
                  <a:pt x="3486150" y="59266"/>
                  <a:pt x="3594100" y="74083"/>
                </a:cubicBezTo>
                <a:cubicBezTo>
                  <a:pt x="3702050" y="88900"/>
                  <a:pt x="3837517" y="116416"/>
                  <a:pt x="3898900" y="162983"/>
                </a:cubicBezTo>
                <a:cubicBezTo>
                  <a:pt x="3960283" y="209550"/>
                  <a:pt x="3928533" y="296333"/>
                  <a:pt x="3962400" y="353483"/>
                </a:cubicBezTo>
                <a:cubicBezTo>
                  <a:pt x="3996267" y="410633"/>
                  <a:pt x="4017433" y="482600"/>
                  <a:pt x="4102100" y="505883"/>
                </a:cubicBezTo>
                <a:cubicBezTo>
                  <a:pt x="4186767" y="529166"/>
                  <a:pt x="4392083" y="529166"/>
                  <a:pt x="4470400" y="493183"/>
                </a:cubicBezTo>
                <a:cubicBezTo>
                  <a:pt x="4548717" y="457200"/>
                  <a:pt x="4510617" y="351366"/>
                  <a:pt x="4572000" y="289983"/>
                </a:cubicBezTo>
                <a:cubicBezTo>
                  <a:pt x="4633383" y="228600"/>
                  <a:pt x="4741333" y="148166"/>
                  <a:pt x="4838700" y="124883"/>
                </a:cubicBezTo>
                <a:cubicBezTo>
                  <a:pt x="4936067" y="101600"/>
                  <a:pt x="5065183" y="114300"/>
                  <a:pt x="5156200" y="150283"/>
                </a:cubicBezTo>
                <a:cubicBezTo>
                  <a:pt x="5247217" y="186266"/>
                  <a:pt x="5329767" y="287866"/>
                  <a:pt x="5384800" y="340783"/>
                </a:cubicBezTo>
                <a:cubicBezTo>
                  <a:pt x="5439833" y="393700"/>
                  <a:pt x="5416550" y="450850"/>
                  <a:pt x="5486400" y="467783"/>
                </a:cubicBezTo>
                <a:cubicBezTo>
                  <a:pt x="5556250" y="484716"/>
                  <a:pt x="5721350" y="493183"/>
                  <a:pt x="5803900" y="442383"/>
                </a:cubicBezTo>
                <a:cubicBezTo>
                  <a:pt x="5886450" y="391583"/>
                  <a:pt x="5909733" y="224366"/>
                  <a:pt x="5981700" y="162983"/>
                </a:cubicBezTo>
                <a:cubicBezTo>
                  <a:pt x="6053667" y="101600"/>
                  <a:pt x="6129867" y="84666"/>
                  <a:pt x="6235700" y="74083"/>
                </a:cubicBezTo>
                <a:cubicBezTo>
                  <a:pt x="6341533" y="63500"/>
                  <a:pt x="6512983" y="55033"/>
                  <a:pt x="6616700" y="99483"/>
                </a:cubicBezTo>
                <a:cubicBezTo>
                  <a:pt x="6720417" y="143933"/>
                  <a:pt x="6779683" y="277283"/>
                  <a:pt x="6858000" y="340783"/>
                </a:cubicBezTo>
                <a:cubicBezTo>
                  <a:pt x="6936317" y="404283"/>
                  <a:pt x="6999817" y="486833"/>
                  <a:pt x="7086600" y="480483"/>
                </a:cubicBezTo>
                <a:cubicBezTo>
                  <a:pt x="7173383" y="474133"/>
                  <a:pt x="7294033" y="364066"/>
                  <a:pt x="7378700" y="302683"/>
                </a:cubicBezTo>
                <a:cubicBezTo>
                  <a:pt x="7463367" y="241300"/>
                  <a:pt x="7505700" y="146050"/>
                  <a:pt x="7594600" y="112183"/>
                </a:cubicBezTo>
                <a:cubicBezTo>
                  <a:pt x="7683500" y="78316"/>
                  <a:pt x="7831667" y="63500"/>
                  <a:pt x="7912100" y="99483"/>
                </a:cubicBezTo>
                <a:cubicBezTo>
                  <a:pt x="7992533" y="135466"/>
                  <a:pt x="8015817" y="254000"/>
                  <a:pt x="8077200" y="328083"/>
                </a:cubicBezTo>
                <a:cubicBezTo>
                  <a:pt x="8138583" y="402166"/>
                  <a:pt x="8202083" y="529166"/>
                  <a:pt x="8280400" y="543983"/>
                </a:cubicBezTo>
                <a:cubicBezTo>
                  <a:pt x="8358717" y="558800"/>
                  <a:pt x="8483600" y="478366"/>
                  <a:pt x="8547100" y="416983"/>
                </a:cubicBezTo>
                <a:cubicBezTo>
                  <a:pt x="8610600" y="355600"/>
                  <a:pt x="8623300" y="237066"/>
                  <a:pt x="8661400" y="175683"/>
                </a:cubicBezTo>
                <a:cubicBezTo>
                  <a:pt x="8699500" y="114300"/>
                  <a:pt x="8712200" y="67733"/>
                  <a:pt x="8775700" y="48683"/>
                </a:cubicBezTo>
                <a:cubicBezTo>
                  <a:pt x="8839200" y="29633"/>
                  <a:pt x="8951383" y="0"/>
                  <a:pt x="9042400" y="61383"/>
                </a:cubicBezTo>
                <a:cubicBezTo>
                  <a:pt x="9133417" y="122766"/>
                  <a:pt x="9264650" y="330200"/>
                  <a:pt x="9321800" y="416983"/>
                </a:cubicBezTo>
                <a:cubicBezTo>
                  <a:pt x="9378950" y="503766"/>
                  <a:pt x="9353550" y="556683"/>
                  <a:pt x="9385300" y="582083"/>
                </a:cubicBezTo>
                <a:cubicBezTo>
                  <a:pt x="9417050" y="607483"/>
                  <a:pt x="9512300" y="569383"/>
                  <a:pt x="9512300" y="569383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2855264" y="3287301"/>
            <a:ext cx="3456636" cy="384999"/>
          </a:xfrm>
          <a:custGeom>
            <a:avLst/>
            <a:gdLst>
              <a:gd name="connsiteX0" fmla="*/ 0 w 9512300"/>
              <a:gd name="connsiteY0" fmla="*/ 518583 h 607483"/>
              <a:gd name="connsiteX1" fmla="*/ 88900 w 9512300"/>
              <a:gd name="connsiteY1" fmla="*/ 239183 h 607483"/>
              <a:gd name="connsiteX2" fmla="*/ 381000 w 9512300"/>
              <a:gd name="connsiteY2" fmla="*/ 61383 h 607483"/>
              <a:gd name="connsiteX3" fmla="*/ 711200 w 9512300"/>
              <a:gd name="connsiteY3" fmla="*/ 112183 h 607483"/>
              <a:gd name="connsiteX4" fmla="*/ 825500 w 9512300"/>
              <a:gd name="connsiteY4" fmla="*/ 416983 h 607483"/>
              <a:gd name="connsiteX5" fmla="*/ 1244600 w 9512300"/>
              <a:gd name="connsiteY5" fmla="*/ 518583 h 607483"/>
              <a:gd name="connsiteX6" fmla="*/ 1562100 w 9512300"/>
              <a:gd name="connsiteY6" fmla="*/ 366183 h 607483"/>
              <a:gd name="connsiteX7" fmla="*/ 1714500 w 9512300"/>
              <a:gd name="connsiteY7" fmla="*/ 150283 h 607483"/>
              <a:gd name="connsiteX8" fmla="*/ 2057400 w 9512300"/>
              <a:gd name="connsiteY8" fmla="*/ 74083 h 607483"/>
              <a:gd name="connsiteX9" fmla="*/ 2349500 w 9512300"/>
              <a:gd name="connsiteY9" fmla="*/ 137583 h 607483"/>
              <a:gd name="connsiteX10" fmla="*/ 2438400 w 9512300"/>
              <a:gd name="connsiteY10" fmla="*/ 315383 h 607483"/>
              <a:gd name="connsiteX11" fmla="*/ 2489200 w 9512300"/>
              <a:gd name="connsiteY11" fmla="*/ 442383 h 607483"/>
              <a:gd name="connsiteX12" fmla="*/ 2565400 w 9512300"/>
              <a:gd name="connsiteY12" fmla="*/ 505883 h 607483"/>
              <a:gd name="connsiteX13" fmla="*/ 2705100 w 9512300"/>
              <a:gd name="connsiteY13" fmla="*/ 531283 h 607483"/>
              <a:gd name="connsiteX14" fmla="*/ 2984500 w 9512300"/>
              <a:gd name="connsiteY14" fmla="*/ 467783 h 607483"/>
              <a:gd name="connsiteX15" fmla="*/ 3111500 w 9512300"/>
              <a:gd name="connsiteY15" fmla="*/ 302683 h 607483"/>
              <a:gd name="connsiteX16" fmla="*/ 3251200 w 9512300"/>
              <a:gd name="connsiteY16" fmla="*/ 74083 h 607483"/>
              <a:gd name="connsiteX17" fmla="*/ 3594100 w 9512300"/>
              <a:gd name="connsiteY17" fmla="*/ 74083 h 607483"/>
              <a:gd name="connsiteX18" fmla="*/ 3898900 w 9512300"/>
              <a:gd name="connsiteY18" fmla="*/ 162983 h 607483"/>
              <a:gd name="connsiteX19" fmla="*/ 3962400 w 9512300"/>
              <a:gd name="connsiteY19" fmla="*/ 353483 h 607483"/>
              <a:gd name="connsiteX20" fmla="*/ 4102100 w 9512300"/>
              <a:gd name="connsiteY20" fmla="*/ 505883 h 607483"/>
              <a:gd name="connsiteX21" fmla="*/ 4470400 w 9512300"/>
              <a:gd name="connsiteY21" fmla="*/ 493183 h 607483"/>
              <a:gd name="connsiteX22" fmla="*/ 4572000 w 9512300"/>
              <a:gd name="connsiteY22" fmla="*/ 289983 h 607483"/>
              <a:gd name="connsiteX23" fmla="*/ 4838700 w 9512300"/>
              <a:gd name="connsiteY23" fmla="*/ 124883 h 607483"/>
              <a:gd name="connsiteX24" fmla="*/ 5156200 w 9512300"/>
              <a:gd name="connsiteY24" fmla="*/ 150283 h 607483"/>
              <a:gd name="connsiteX25" fmla="*/ 5384800 w 9512300"/>
              <a:gd name="connsiteY25" fmla="*/ 340783 h 607483"/>
              <a:gd name="connsiteX26" fmla="*/ 5486400 w 9512300"/>
              <a:gd name="connsiteY26" fmla="*/ 467783 h 607483"/>
              <a:gd name="connsiteX27" fmla="*/ 5803900 w 9512300"/>
              <a:gd name="connsiteY27" fmla="*/ 442383 h 607483"/>
              <a:gd name="connsiteX28" fmla="*/ 5981700 w 9512300"/>
              <a:gd name="connsiteY28" fmla="*/ 162983 h 607483"/>
              <a:gd name="connsiteX29" fmla="*/ 6235700 w 9512300"/>
              <a:gd name="connsiteY29" fmla="*/ 74083 h 607483"/>
              <a:gd name="connsiteX30" fmla="*/ 6616700 w 9512300"/>
              <a:gd name="connsiteY30" fmla="*/ 99483 h 607483"/>
              <a:gd name="connsiteX31" fmla="*/ 6858000 w 9512300"/>
              <a:gd name="connsiteY31" fmla="*/ 340783 h 607483"/>
              <a:gd name="connsiteX32" fmla="*/ 7086600 w 9512300"/>
              <a:gd name="connsiteY32" fmla="*/ 480483 h 607483"/>
              <a:gd name="connsiteX33" fmla="*/ 7378700 w 9512300"/>
              <a:gd name="connsiteY33" fmla="*/ 302683 h 607483"/>
              <a:gd name="connsiteX34" fmla="*/ 7594600 w 9512300"/>
              <a:gd name="connsiteY34" fmla="*/ 112183 h 607483"/>
              <a:gd name="connsiteX35" fmla="*/ 7912100 w 9512300"/>
              <a:gd name="connsiteY35" fmla="*/ 99483 h 607483"/>
              <a:gd name="connsiteX36" fmla="*/ 8077200 w 9512300"/>
              <a:gd name="connsiteY36" fmla="*/ 328083 h 607483"/>
              <a:gd name="connsiteX37" fmla="*/ 8280400 w 9512300"/>
              <a:gd name="connsiteY37" fmla="*/ 543983 h 607483"/>
              <a:gd name="connsiteX38" fmla="*/ 8547100 w 9512300"/>
              <a:gd name="connsiteY38" fmla="*/ 416983 h 607483"/>
              <a:gd name="connsiteX39" fmla="*/ 8661400 w 9512300"/>
              <a:gd name="connsiteY39" fmla="*/ 175683 h 607483"/>
              <a:gd name="connsiteX40" fmla="*/ 8775700 w 9512300"/>
              <a:gd name="connsiteY40" fmla="*/ 48683 h 607483"/>
              <a:gd name="connsiteX41" fmla="*/ 9042400 w 9512300"/>
              <a:gd name="connsiteY41" fmla="*/ 61383 h 607483"/>
              <a:gd name="connsiteX42" fmla="*/ 9321800 w 9512300"/>
              <a:gd name="connsiteY42" fmla="*/ 416983 h 607483"/>
              <a:gd name="connsiteX43" fmla="*/ 9385300 w 9512300"/>
              <a:gd name="connsiteY43" fmla="*/ 582083 h 607483"/>
              <a:gd name="connsiteX44" fmla="*/ 9512300 w 9512300"/>
              <a:gd name="connsiteY44" fmla="*/ 569383 h 607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512300" h="607483">
                <a:moveTo>
                  <a:pt x="0" y="518583"/>
                </a:moveTo>
                <a:cubicBezTo>
                  <a:pt x="12700" y="416983"/>
                  <a:pt x="25400" y="315383"/>
                  <a:pt x="88900" y="239183"/>
                </a:cubicBezTo>
                <a:cubicBezTo>
                  <a:pt x="152400" y="162983"/>
                  <a:pt x="277283" y="82550"/>
                  <a:pt x="381000" y="61383"/>
                </a:cubicBezTo>
                <a:cubicBezTo>
                  <a:pt x="484717" y="40216"/>
                  <a:pt x="637117" y="52916"/>
                  <a:pt x="711200" y="112183"/>
                </a:cubicBezTo>
                <a:cubicBezTo>
                  <a:pt x="785283" y="171450"/>
                  <a:pt x="736600" y="349250"/>
                  <a:pt x="825500" y="416983"/>
                </a:cubicBezTo>
                <a:cubicBezTo>
                  <a:pt x="914400" y="484716"/>
                  <a:pt x="1121833" y="527050"/>
                  <a:pt x="1244600" y="518583"/>
                </a:cubicBezTo>
                <a:cubicBezTo>
                  <a:pt x="1367367" y="510116"/>
                  <a:pt x="1483783" y="427566"/>
                  <a:pt x="1562100" y="366183"/>
                </a:cubicBezTo>
                <a:cubicBezTo>
                  <a:pt x="1640417" y="304800"/>
                  <a:pt x="1631950" y="198966"/>
                  <a:pt x="1714500" y="150283"/>
                </a:cubicBezTo>
                <a:cubicBezTo>
                  <a:pt x="1797050" y="101600"/>
                  <a:pt x="1951567" y="76200"/>
                  <a:pt x="2057400" y="74083"/>
                </a:cubicBezTo>
                <a:cubicBezTo>
                  <a:pt x="2163233" y="71966"/>
                  <a:pt x="2286000" y="97366"/>
                  <a:pt x="2349500" y="137583"/>
                </a:cubicBezTo>
                <a:cubicBezTo>
                  <a:pt x="2413000" y="177800"/>
                  <a:pt x="2415117" y="264583"/>
                  <a:pt x="2438400" y="315383"/>
                </a:cubicBezTo>
                <a:cubicBezTo>
                  <a:pt x="2461683" y="366183"/>
                  <a:pt x="2468033" y="410633"/>
                  <a:pt x="2489200" y="442383"/>
                </a:cubicBezTo>
                <a:cubicBezTo>
                  <a:pt x="2510367" y="474133"/>
                  <a:pt x="2529417" y="491066"/>
                  <a:pt x="2565400" y="505883"/>
                </a:cubicBezTo>
                <a:cubicBezTo>
                  <a:pt x="2601383" y="520700"/>
                  <a:pt x="2635250" y="537633"/>
                  <a:pt x="2705100" y="531283"/>
                </a:cubicBezTo>
                <a:cubicBezTo>
                  <a:pt x="2774950" y="524933"/>
                  <a:pt x="2916767" y="505883"/>
                  <a:pt x="2984500" y="467783"/>
                </a:cubicBezTo>
                <a:cubicBezTo>
                  <a:pt x="3052233" y="429683"/>
                  <a:pt x="3067050" y="368300"/>
                  <a:pt x="3111500" y="302683"/>
                </a:cubicBezTo>
                <a:cubicBezTo>
                  <a:pt x="3155950" y="237066"/>
                  <a:pt x="3170767" y="112183"/>
                  <a:pt x="3251200" y="74083"/>
                </a:cubicBezTo>
                <a:cubicBezTo>
                  <a:pt x="3331633" y="35983"/>
                  <a:pt x="3486150" y="59266"/>
                  <a:pt x="3594100" y="74083"/>
                </a:cubicBezTo>
                <a:cubicBezTo>
                  <a:pt x="3702050" y="88900"/>
                  <a:pt x="3837517" y="116416"/>
                  <a:pt x="3898900" y="162983"/>
                </a:cubicBezTo>
                <a:cubicBezTo>
                  <a:pt x="3960283" y="209550"/>
                  <a:pt x="3928533" y="296333"/>
                  <a:pt x="3962400" y="353483"/>
                </a:cubicBezTo>
                <a:cubicBezTo>
                  <a:pt x="3996267" y="410633"/>
                  <a:pt x="4017433" y="482600"/>
                  <a:pt x="4102100" y="505883"/>
                </a:cubicBezTo>
                <a:cubicBezTo>
                  <a:pt x="4186767" y="529166"/>
                  <a:pt x="4392083" y="529166"/>
                  <a:pt x="4470400" y="493183"/>
                </a:cubicBezTo>
                <a:cubicBezTo>
                  <a:pt x="4548717" y="457200"/>
                  <a:pt x="4510617" y="351366"/>
                  <a:pt x="4572000" y="289983"/>
                </a:cubicBezTo>
                <a:cubicBezTo>
                  <a:pt x="4633383" y="228600"/>
                  <a:pt x="4741333" y="148166"/>
                  <a:pt x="4838700" y="124883"/>
                </a:cubicBezTo>
                <a:cubicBezTo>
                  <a:pt x="4936067" y="101600"/>
                  <a:pt x="5065183" y="114300"/>
                  <a:pt x="5156200" y="150283"/>
                </a:cubicBezTo>
                <a:cubicBezTo>
                  <a:pt x="5247217" y="186266"/>
                  <a:pt x="5329767" y="287866"/>
                  <a:pt x="5384800" y="340783"/>
                </a:cubicBezTo>
                <a:cubicBezTo>
                  <a:pt x="5439833" y="393700"/>
                  <a:pt x="5416550" y="450850"/>
                  <a:pt x="5486400" y="467783"/>
                </a:cubicBezTo>
                <a:cubicBezTo>
                  <a:pt x="5556250" y="484716"/>
                  <a:pt x="5721350" y="493183"/>
                  <a:pt x="5803900" y="442383"/>
                </a:cubicBezTo>
                <a:cubicBezTo>
                  <a:pt x="5886450" y="391583"/>
                  <a:pt x="5909733" y="224366"/>
                  <a:pt x="5981700" y="162983"/>
                </a:cubicBezTo>
                <a:cubicBezTo>
                  <a:pt x="6053667" y="101600"/>
                  <a:pt x="6129867" y="84666"/>
                  <a:pt x="6235700" y="74083"/>
                </a:cubicBezTo>
                <a:cubicBezTo>
                  <a:pt x="6341533" y="63500"/>
                  <a:pt x="6512983" y="55033"/>
                  <a:pt x="6616700" y="99483"/>
                </a:cubicBezTo>
                <a:cubicBezTo>
                  <a:pt x="6720417" y="143933"/>
                  <a:pt x="6779683" y="277283"/>
                  <a:pt x="6858000" y="340783"/>
                </a:cubicBezTo>
                <a:cubicBezTo>
                  <a:pt x="6936317" y="404283"/>
                  <a:pt x="6999817" y="486833"/>
                  <a:pt x="7086600" y="480483"/>
                </a:cubicBezTo>
                <a:cubicBezTo>
                  <a:pt x="7173383" y="474133"/>
                  <a:pt x="7294033" y="364066"/>
                  <a:pt x="7378700" y="302683"/>
                </a:cubicBezTo>
                <a:cubicBezTo>
                  <a:pt x="7463367" y="241300"/>
                  <a:pt x="7505700" y="146050"/>
                  <a:pt x="7594600" y="112183"/>
                </a:cubicBezTo>
                <a:cubicBezTo>
                  <a:pt x="7683500" y="78316"/>
                  <a:pt x="7831667" y="63500"/>
                  <a:pt x="7912100" y="99483"/>
                </a:cubicBezTo>
                <a:cubicBezTo>
                  <a:pt x="7992533" y="135466"/>
                  <a:pt x="8015817" y="254000"/>
                  <a:pt x="8077200" y="328083"/>
                </a:cubicBezTo>
                <a:cubicBezTo>
                  <a:pt x="8138583" y="402166"/>
                  <a:pt x="8202083" y="529166"/>
                  <a:pt x="8280400" y="543983"/>
                </a:cubicBezTo>
                <a:cubicBezTo>
                  <a:pt x="8358717" y="558800"/>
                  <a:pt x="8483600" y="478366"/>
                  <a:pt x="8547100" y="416983"/>
                </a:cubicBezTo>
                <a:cubicBezTo>
                  <a:pt x="8610600" y="355600"/>
                  <a:pt x="8623300" y="237066"/>
                  <a:pt x="8661400" y="175683"/>
                </a:cubicBezTo>
                <a:cubicBezTo>
                  <a:pt x="8699500" y="114300"/>
                  <a:pt x="8712200" y="67733"/>
                  <a:pt x="8775700" y="48683"/>
                </a:cubicBezTo>
                <a:cubicBezTo>
                  <a:pt x="8839200" y="29633"/>
                  <a:pt x="8951383" y="0"/>
                  <a:pt x="9042400" y="61383"/>
                </a:cubicBezTo>
                <a:cubicBezTo>
                  <a:pt x="9133417" y="122766"/>
                  <a:pt x="9264650" y="330200"/>
                  <a:pt x="9321800" y="416983"/>
                </a:cubicBezTo>
                <a:cubicBezTo>
                  <a:pt x="9378950" y="503766"/>
                  <a:pt x="9353550" y="556683"/>
                  <a:pt x="9385300" y="582083"/>
                </a:cubicBezTo>
                <a:cubicBezTo>
                  <a:pt x="9417050" y="607483"/>
                  <a:pt x="9512300" y="569383"/>
                  <a:pt x="9512300" y="569383"/>
                </a:cubicBezTo>
              </a:path>
            </a:pathLst>
          </a:cu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4318000" y="3263901"/>
            <a:ext cx="787400" cy="40839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54400" y="1098549"/>
            <a:ext cx="531164" cy="381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Cdt1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7" name="Isosceles Triangle 16"/>
          <p:cNvSpPr/>
          <p:nvPr/>
        </p:nvSpPr>
        <p:spPr>
          <a:xfrm>
            <a:off x="5181600" y="1019173"/>
            <a:ext cx="1117600" cy="460376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Cdc6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8" name="Bent Arrow 17"/>
          <p:cNvSpPr/>
          <p:nvPr/>
        </p:nvSpPr>
        <p:spPr>
          <a:xfrm rot="5400000">
            <a:off x="4206875" y="1177924"/>
            <a:ext cx="508000" cy="704850"/>
          </a:xfrm>
          <a:prstGeom prst="bentArrow">
            <a:avLst>
              <a:gd name="adj1" fmla="val 0"/>
              <a:gd name="adj2" fmla="val 25000"/>
              <a:gd name="adj3" fmla="val 125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ent Arrow 18"/>
          <p:cNvSpPr/>
          <p:nvPr/>
        </p:nvSpPr>
        <p:spPr>
          <a:xfrm rot="5400000" flipV="1">
            <a:off x="4648200" y="1200149"/>
            <a:ext cx="508000" cy="660400"/>
          </a:xfrm>
          <a:prstGeom prst="bentArrow">
            <a:avLst>
              <a:gd name="adj1" fmla="val 0"/>
              <a:gd name="adj2" fmla="val 25000"/>
              <a:gd name="adj3" fmla="val 125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rot="5400000">
            <a:off x="4516042" y="2940448"/>
            <a:ext cx="342109" cy="158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216400" y="5928800"/>
            <a:ext cx="787400" cy="40839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ie 54"/>
          <p:cNvSpPr/>
          <p:nvPr/>
        </p:nvSpPr>
        <p:spPr>
          <a:xfrm>
            <a:off x="4368800" y="4321174"/>
            <a:ext cx="622300" cy="549276"/>
          </a:xfrm>
          <a:prstGeom prst="pi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>
              <a:solidFill>
                <a:schemeClr val="tx1"/>
              </a:solidFill>
            </a:endParaRPr>
          </a:p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E/2      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6" name="Right Triangle 55"/>
          <p:cNvSpPr/>
          <p:nvPr/>
        </p:nvSpPr>
        <p:spPr>
          <a:xfrm>
            <a:off x="4686300" y="4346574"/>
            <a:ext cx="279400" cy="257176"/>
          </a:xfrm>
          <a:prstGeom prst="rtTriangl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2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rot="5400000">
            <a:off x="4516041" y="3968352"/>
            <a:ext cx="342109" cy="158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327400" y="4911726"/>
            <a:ext cx="531164" cy="381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Cdt1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0" name="Isosceles Triangle 59"/>
          <p:cNvSpPr/>
          <p:nvPr/>
        </p:nvSpPr>
        <p:spPr>
          <a:xfrm>
            <a:off x="5168900" y="4832350"/>
            <a:ext cx="1117600" cy="460376"/>
          </a:xfrm>
          <a:prstGeom prst="triangl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Cdc6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Bent Arrow 60"/>
          <p:cNvSpPr/>
          <p:nvPr/>
        </p:nvSpPr>
        <p:spPr>
          <a:xfrm rot="5400000">
            <a:off x="4156075" y="5003801"/>
            <a:ext cx="508000" cy="704850"/>
          </a:xfrm>
          <a:prstGeom prst="bentArrow">
            <a:avLst>
              <a:gd name="adj1" fmla="val 0"/>
              <a:gd name="adj2" fmla="val 25000"/>
              <a:gd name="adj3" fmla="val 125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Bent Arrow 61"/>
          <p:cNvSpPr/>
          <p:nvPr/>
        </p:nvSpPr>
        <p:spPr>
          <a:xfrm rot="5400000" flipV="1">
            <a:off x="4584700" y="5026026"/>
            <a:ext cx="508000" cy="660400"/>
          </a:xfrm>
          <a:prstGeom prst="bentArrow">
            <a:avLst>
              <a:gd name="adj1" fmla="val 0"/>
              <a:gd name="adj2" fmla="val 25000"/>
              <a:gd name="adj3" fmla="val 12500"/>
              <a:gd name="adj4" fmla="val 4375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4273551" y="3263901"/>
            <a:ext cx="876300" cy="40839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ORC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4095750" y="2097087"/>
            <a:ext cx="12192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095750" y="2236787"/>
            <a:ext cx="1219200" cy="34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095750" y="2211387"/>
            <a:ext cx="1219200" cy="241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Mcm2-7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6" name="Oval 75"/>
          <p:cNvSpPr/>
          <p:nvPr/>
        </p:nvSpPr>
        <p:spPr>
          <a:xfrm>
            <a:off x="4159250" y="5928800"/>
            <a:ext cx="876300" cy="40839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ORC</a:t>
            </a:r>
            <a:endParaRPr lang="en-US" dirty="0"/>
          </a:p>
        </p:txBody>
      </p:sp>
      <p:sp>
        <p:nvSpPr>
          <p:cNvPr id="92" name="Oval 91"/>
          <p:cNvSpPr/>
          <p:nvPr/>
        </p:nvSpPr>
        <p:spPr>
          <a:xfrm>
            <a:off x="3244850" y="3238501"/>
            <a:ext cx="12192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244850" y="3378201"/>
            <a:ext cx="1219200" cy="34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244850" y="3352801"/>
            <a:ext cx="1219200" cy="241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Mcm2-7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5" name="Oval 94"/>
          <p:cNvSpPr/>
          <p:nvPr/>
        </p:nvSpPr>
        <p:spPr>
          <a:xfrm>
            <a:off x="5054600" y="3187701"/>
            <a:ext cx="12192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5054600" y="3327401"/>
            <a:ext cx="1219200" cy="34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054600" y="3302001"/>
            <a:ext cx="1219200" cy="241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Mcm2-7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3020364" y="5903400"/>
            <a:ext cx="12192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020364" y="6043100"/>
            <a:ext cx="1219200" cy="34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3020364" y="6017700"/>
            <a:ext cx="1219200" cy="241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Mcm2-7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1826564" y="5903400"/>
            <a:ext cx="12192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826564" y="6043100"/>
            <a:ext cx="1219200" cy="34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826564" y="6017700"/>
            <a:ext cx="1219200" cy="241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Mcm2-7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4953000" y="5865300"/>
            <a:ext cx="12192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953000" y="6005000"/>
            <a:ext cx="1219200" cy="34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953000" y="5979600"/>
            <a:ext cx="1219200" cy="241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Mcm2-7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7" name="Oval 106"/>
          <p:cNvSpPr/>
          <p:nvPr/>
        </p:nvSpPr>
        <p:spPr>
          <a:xfrm>
            <a:off x="6146800" y="5865300"/>
            <a:ext cx="12192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146800" y="6005000"/>
            <a:ext cx="1219200" cy="34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146800" y="5979600"/>
            <a:ext cx="1219200" cy="241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Mcm2-7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0" name="Oval 109"/>
          <p:cNvSpPr/>
          <p:nvPr/>
        </p:nvSpPr>
        <p:spPr>
          <a:xfrm>
            <a:off x="7340600" y="5867299"/>
            <a:ext cx="12192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7340600" y="6006999"/>
            <a:ext cx="1219200" cy="34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7340600" y="5981599"/>
            <a:ext cx="1219200" cy="241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Mcm2-7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3" name="Oval 112"/>
          <p:cNvSpPr/>
          <p:nvPr/>
        </p:nvSpPr>
        <p:spPr>
          <a:xfrm>
            <a:off x="645464" y="5905399"/>
            <a:ext cx="1219200" cy="3048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45464" y="6045099"/>
            <a:ext cx="1219200" cy="3429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45464" y="6019699"/>
            <a:ext cx="1219200" cy="2413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Mcm2-7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5 at 3.32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04273"/>
            <a:ext cx="2105502" cy="1293090"/>
          </a:xfrm>
          <a:prstGeom prst="rect">
            <a:avLst/>
          </a:prstGeom>
        </p:spPr>
      </p:pic>
      <p:pic>
        <p:nvPicPr>
          <p:cNvPr id="5" name="Picture 4" descr="Screen Shot 2013-10-15 at 3.32.4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503" y="704273"/>
            <a:ext cx="2098286" cy="1293090"/>
          </a:xfrm>
          <a:prstGeom prst="rect">
            <a:avLst/>
          </a:prstGeom>
        </p:spPr>
      </p:pic>
      <p:pic>
        <p:nvPicPr>
          <p:cNvPr id="6" name="Picture 5" descr="Screen Shot 2013-10-15 at 3.32.5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89" y="704273"/>
            <a:ext cx="2047957" cy="1293090"/>
          </a:xfrm>
          <a:prstGeom prst="rect">
            <a:avLst/>
          </a:prstGeom>
        </p:spPr>
      </p:pic>
      <p:pic>
        <p:nvPicPr>
          <p:cNvPr id="7" name="Picture 6" descr="Screen Shot 2013-10-15 at 3.33.17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2520" y="704273"/>
            <a:ext cx="2095697" cy="1293090"/>
          </a:xfrm>
          <a:prstGeom prst="rect">
            <a:avLst/>
          </a:prstGeom>
        </p:spPr>
      </p:pic>
      <p:pic>
        <p:nvPicPr>
          <p:cNvPr id="8" name="Picture 7" descr="Screen Shot 2013-10-15 at 3.35.44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20" y="2089307"/>
            <a:ext cx="2089755" cy="1582148"/>
          </a:xfrm>
          <a:prstGeom prst="rect">
            <a:avLst/>
          </a:prstGeom>
        </p:spPr>
      </p:pic>
      <p:pic>
        <p:nvPicPr>
          <p:cNvPr id="9" name="Picture 8" descr="Screen Shot 2013-10-15 at 3.36.12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20" y="3671455"/>
            <a:ext cx="2213088" cy="1695652"/>
          </a:xfrm>
          <a:prstGeom prst="rect">
            <a:avLst/>
          </a:prstGeom>
        </p:spPr>
      </p:pic>
      <p:pic>
        <p:nvPicPr>
          <p:cNvPr id="10" name="Picture 9" descr="Screen Shot 2013-10-15 at 3.36.49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8108" y="3767498"/>
            <a:ext cx="2150680" cy="1648628"/>
          </a:xfrm>
          <a:prstGeom prst="rect">
            <a:avLst/>
          </a:prstGeom>
        </p:spPr>
      </p:pic>
      <p:pic>
        <p:nvPicPr>
          <p:cNvPr id="11" name="Picture 10" descr="Screen Shot 2013-10-15 at 3.37.03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4455" y="2089307"/>
            <a:ext cx="2020999" cy="1538421"/>
          </a:xfrm>
          <a:prstGeom prst="rect">
            <a:avLst/>
          </a:prstGeom>
        </p:spPr>
      </p:pic>
      <p:pic>
        <p:nvPicPr>
          <p:cNvPr id="12" name="Picture 11" descr="Screen Shot 2013-10-15 at 3.37.22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8788" y="2208322"/>
            <a:ext cx="1901773" cy="1463133"/>
          </a:xfrm>
          <a:prstGeom prst="rect">
            <a:avLst/>
          </a:prstGeom>
        </p:spPr>
      </p:pic>
      <p:pic>
        <p:nvPicPr>
          <p:cNvPr id="13" name="Picture 12" descr="Screen Shot 2013-10-15 at 3.37.46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788" y="3767498"/>
            <a:ext cx="1982297" cy="1499348"/>
          </a:xfrm>
          <a:prstGeom prst="rect">
            <a:avLst/>
          </a:prstGeom>
        </p:spPr>
      </p:pic>
      <p:pic>
        <p:nvPicPr>
          <p:cNvPr id="15" name="Picture 14" descr="Screen Shot 2013-10-15 at 3.38.31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1535" y="2170545"/>
            <a:ext cx="1746682" cy="1318303"/>
          </a:xfrm>
          <a:prstGeom prst="rect">
            <a:avLst/>
          </a:prstGeom>
        </p:spPr>
      </p:pic>
      <p:pic>
        <p:nvPicPr>
          <p:cNvPr id="16" name="Picture 15" descr="Screen Shot 2013-10-15 at 3.42.45 P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1535" y="3671455"/>
            <a:ext cx="1997132" cy="15201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0-15 at 3.32.1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329" y="1470120"/>
            <a:ext cx="1176866" cy="1293090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 Shot 2013-10-15 at 3.32.4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0" y="1470120"/>
            <a:ext cx="1176866" cy="1293090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Screen Shot 2013-10-15 at 3.32.59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7863" y="2856347"/>
            <a:ext cx="1176866" cy="1293090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Screen Shot 2013-10-15 at 3.33.17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201" y="2856347"/>
            <a:ext cx="1176865" cy="1293090"/>
          </a:xfrm>
          <a:prstGeom prst="rect">
            <a:avLst/>
          </a:prstGeom>
          <a:ln>
            <a:noFill/>
          </a:ln>
        </p:spPr>
      </p:pic>
      <p:sp>
        <p:nvSpPr>
          <p:cNvPr id="14" name="Rectangle 13"/>
          <p:cNvSpPr/>
          <p:nvPr/>
        </p:nvSpPr>
        <p:spPr>
          <a:xfrm>
            <a:off x="2675465" y="1972733"/>
            <a:ext cx="220133" cy="35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70870" y="1972733"/>
            <a:ext cx="220133" cy="35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979328" y="3395132"/>
            <a:ext cx="220133" cy="35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675465" y="3369732"/>
            <a:ext cx="220133" cy="35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5400000">
            <a:off x="5069952" y="2062466"/>
            <a:ext cx="8889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pUC RNAi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 rot="5400000">
            <a:off x="5093470" y="3133522"/>
            <a:ext cx="10573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Dup/Cdt1 &amp; </a:t>
            </a:r>
          </a:p>
          <a:p>
            <a:r>
              <a:rPr lang="en-US" sz="1400" dirty="0" smtClean="0"/>
              <a:t> Cdc6 RNAi</a:t>
            </a:r>
            <a:endParaRPr lang="en-US" sz="1400" dirty="0"/>
          </a:p>
        </p:txBody>
      </p:sp>
      <p:sp>
        <p:nvSpPr>
          <p:cNvPr id="22" name="TextBox 21"/>
          <p:cNvSpPr txBox="1"/>
          <p:nvPr/>
        </p:nvSpPr>
        <p:spPr>
          <a:xfrm rot="5400000">
            <a:off x="5476303" y="2622224"/>
            <a:ext cx="11195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cyclin E RNAi</a:t>
            </a:r>
            <a:endParaRPr lang="en-US" sz="1400" dirty="0"/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4537220" y="2865656"/>
            <a:ext cx="2691495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17069" y="1396386"/>
            <a:ext cx="254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 FLAG-cyclin E    FLAG-cyclin E</a:t>
            </a:r>
          </a:p>
          <a:p>
            <a:r>
              <a:rPr lang="en-US" sz="1400" dirty="0" smtClean="0"/>
              <a:t>			        5 hrs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2373590" y="2717847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Counts</a:t>
            </a:r>
            <a:endParaRPr lang="en-US" sz="1200" dirty="0"/>
          </a:p>
        </p:txBody>
      </p:sp>
      <p:cxnSp>
        <p:nvCxnSpPr>
          <p:cNvPr id="27" name="Straight Connector 26"/>
          <p:cNvCxnSpPr/>
          <p:nvPr/>
        </p:nvCxnSpPr>
        <p:spPr>
          <a:xfrm rot="16200000" flipH="1">
            <a:off x="1512676" y="2825786"/>
            <a:ext cx="2638840" cy="8466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83959" y="4056300"/>
            <a:ext cx="2112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2C         4C                    2C        4C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283035" y="946900"/>
            <a:ext cx="392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1-18 at 11.23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942" y="1303886"/>
            <a:ext cx="1509798" cy="1620507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 Shot 2013-11-18 at 11.25.13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640" y="1311787"/>
            <a:ext cx="1531894" cy="1620507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Screen Shot 2013-11-18 at 11.25.36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534" y="1311787"/>
            <a:ext cx="1531894" cy="1641108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Screen Shot 2013-11-18 at 11.26.44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342" y="2958261"/>
            <a:ext cx="1509798" cy="1640027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Screen Shot 2013-11-18 at 11.27.04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2641" y="2958261"/>
            <a:ext cx="1531894" cy="1640027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creen Shot 2013-11-18 at 11.27.20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537" y="2966728"/>
            <a:ext cx="1531892" cy="1640027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 rot="5400000">
            <a:off x="6550599" y="1926704"/>
            <a:ext cx="1090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pUC RNAi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5400000">
            <a:off x="6568139" y="3384682"/>
            <a:ext cx="1306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Dup/Cdt1 &amp; </a:t>
            </a:r>
          </a:p>
          <a:p>
            <a:r>
              <a:rPr lang="en-US" dirty="0" smtClean="0"/>
              <a:t> Cdc6 RNAi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5400000">
            <a:off x="7018682" y="2734313"/>
            <a:ext cx="138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cyclin E RNAi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5931692" y="2961699"/>
            <a:ext cx="3164278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46865" y="4505214"/>
            <a:ext cx="4301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2C       4C                     2C      4C                     2C      4C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1518347" y="2763017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Counts</a:t>
            </a:r>
            <a:endParaRPr lang="en-US" sz="1600" dirty="0"/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488755" y="2944200"/>
            <a:ext cx="3164278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73942" y="1079632"/>
            <a:ext cx="4774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no FLAG-cyclin E          FLAG-cyclin E            FLAG-cyclin E</a:t>
            </a:r>
          </a:p>
          <a:p>
            <a:r>
              <a:rPr lang="en-US" sz="1600" dirty="0" smtClean="0"/>
              <a:t>                                               2 hrs                           4 hrs </a:t>
            </a:r>
          </a:p>
          <a:p>
            <a:endParaRPr lang="en-US" sz="1600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339116" y="780666"/>
            <a:ext cx="392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</a:t>
            </a:r>
            <a:endParaRPr lang="en-US" sz="28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11-18 at 11.23.0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31" y="779269"/>
            <a:ext cx="1509798" cy="1620507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Screen Shot 2013-11-18 at 11.25.13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429" y="42669"/>
            <a:ext cx="1531894" cy="1620507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Screen Shot 2013-11-18 at 11.25.36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429" y="1677673"/>
            <a:ext cx="1531894" cy="1641108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Screen Shot 2013-11-18 at 11.26.44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31" y="4156981"/>
            <a:ext cx="1509798" cy="1640027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Screen Shot 2013-11-18 at 11.27.04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0429" y="3445781"/>
            <a:ext cx="1531894" cy="1640027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Screen Shot 2013-11-18 at 11.27.20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429" y="5085808"/>
            <a:ext cx="1531892" cy="1640027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 rot="5400000">
            <a:off x="6102041" y="1452218"/>
            <a:ext cx="1190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pUC RNAi</a:t>
            </a:r>
            <a:endParaRPr lang="en-US" sz="2000" dirty="0"/>
          </a:p>
        </p:txBody>
      </p:sp>
      <p:pic>
        <p:nvPicPr>
          <p:cNvPr id="21" name="Picture 20" descr="Screen Shot 2013-11-18 at 1.38.27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323" y="42669"/>
            <a:ext cx="1531894" cy="1609604"/>
          </a:xfrm>
          <a:prstGeom prst="rect">
            <a:avLst/>
          </a:prstGeom>
          <a:ln>
            <a:noFill/>
          </a:ln>
        </p:spPr>
      </p:pic>
      <p:pic>
        <p:nvPicPr>
          <p:cNvPr id="22" name="Picture 21" descr="Screen Shot 2013-11-18 at 1.38.42 P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217" y="42669"/>
            <a:ext cx="1552558" cy="1630205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Screen Shot 2013-11-18 at 1.39.35 P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323" y="1677673"/>
            <a:ext cx="1531894" cy="1641108"/>
          </a:xfrm>
          <a:prstGeom prst="rect">
            <a:avLst/>
          </a:prstGeom>
          <a:ln>
            <a:noFill/>
          </a:ln>
        </p:spPr>
      </p:pic>
      <p:pic>
        <p:nvPicPr>
          <p:cNvPr id="24" name="Picture 23" descr="Screen Shot 2013-11-18 at 1.39.55 P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4216" y="1677673"/>
            <a:ext cx="1552559" cy="1641108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Screen Shot 2013-11-18 at 1.42.38 PM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2323" y="3445780"/>
            <a:ext cx="1531893" cy="1640027"/>
          </a:xfrm>
          <a:prstGeom prst="rect">
            <a:avLst/>
          </a:prstGeom>
          <a:ln>
            <a:noFill/>
          </a:ln>
        </p:spPr>
      </p:pic>
      <p:pic>
        <p:nvPicPr>
          <p:cNvPr id="26" name="Picture 25" descr="Screen Shot 2013-11-18 at 1.42.52 PM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84218" y="3445781"/>
            <a:ext cx="1552558" cy="1607092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Screen Shot 2013-11-18 at 1.43.32 PM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2323" y="5085808"/>
            <a:ext cx="1531895" cy="1607092"/>
          </a:xfrm>
          <a:prstGeom prst="rect">
            <a:avLst/>
          </a:prstGeom>
          <a:ln>
            <a:noFill/>
          </a:ln>
        </p:spPr>
      </p:pic>
      <p:pic>
        <p:nvPicPr>
          <p:cNvPr id="28" name="Picture 27" descr="Screen Shot 2013-11-18 at 1.43.46 PM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84218" y="5085808"/>
            <a:ext cx="1552558" cy="1607092"/>
          </a:xfrm>
          <a:prstGeom prst="rect">
            <a:avLst/>
          </a:prstGeom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 rot="5400000">
            <a:off x="6400967" y="3190293"/>
            <a:ext cx="1520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cyclin E RNAi</a:t>
            </a:r>
            <a:endParaRPr lang="en-US" sz="2000" dirty="0"/>
          </a:p>
        </p:txBody>
      </p:sp>
      <p:sp>
        <p:nvSpPr>
          <p:cNvPr id="34" name="TextBox 33"/>
          <p:cNvSpPr txBox="1"/>
          <p:nvPr/>
        </p:nvSpPr>
        <p:spPr>
          <a:xfrm rot="5400000">
            <a:off x="5412750" y="4885753"/>
            <a:ext cx="2569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Dup/Cdt1 &amp; Cdc6 RNAi</a:t>
            </a:r>
            <a:endParaRPr lang="en-US" sz="2000" dirty="0"/>
          </a:p>
        </p:txBody>
      </p:sp>
      <p:sp>
        <p:nvSpPr>
          <p:cNvPr id="35" name="TextBox 34"/>
          <p:cNvSpPr txBox="1"/>
          <p:nvPr/>
        </p:nvSpPr>
        <p:spPr>
          <a:xfrm>
            <a:off x="374131" y="788432"/>
            <a:ext cx="1400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 FLAG-cyclin E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3428523" y="53880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FLAG-cyclin E</a:t>
            </a:r>
          </a:p>
          <a:p>
            <a:r>
              <a:rPr lang="en-US" sz="1400" dirty="0" smtClean="0"/>
              <a:t>+ 1mM HU 2hrs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71429" y="1726676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FLAG-cyclin E</a:t>
            </a:r>
          </a:p>
          <a:p>
            <a:r>
              <a:rPr lang="en-US" sz="1400" dirty="0" smtClean="0"/>
              <a:t>+ 1mM HU 4hrs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71429" y="3445780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FLAG-cyclin E</a:t>
            </a:r>
          </a:p>
          <a:p>
            <a:r>
              <a:rPr lang="en-US" sz="1400" dirty="0" smtClean="0"/>
              <a:t>+ 1mM HU 2hrs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71429" y="5085808"/>
            <a:ext cx="13260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FLAG-cyclin E</a:t>
            </a:r>
          </a:p>
          <a:p>
            <a:r>
              <a:rPr lang="en-US" sz="1400" dirty="0" smtClean="0"/>
              <a:t>+ 1mM HU 4hrs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42745" y="53880"/>
            <a:ext cx="146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FLAG-cyclin E</a:t>
            </a:r>
          </a:p>
          <a:p>
            <a:r>
              <a:rPr lang="en-US" sz="1400" dirty="0" smtClean="0"/>
              <a:t>+ 1oouM HU 2hrs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973118" y="1726676"/>
            <a:ext cx="146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FLAG-cyclin E</a:t>
            </a:r>
          </a:p>
          <a:p>
            <a:r>
              <a:rPr lang="en-US" sz="1400" dirty="0" smtClean="0"/>
              <a:t>+ 1oouM HU 4hrs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973118" y="3445781"/>
            <a:ext cx="146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 FLAG-cyclin E</a:t>
            </a:r>
          </a:p>
          <a:p>
            <a:r>
              <a:rPr lang="en-US" sz="1400" dirty="0" smtClean="0"/>
              <a:t>+ 1oouM HU 2hrs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935018" y="5085808"/>
            <a:ext cx="1466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   FLAG-cyclin E</a:t>
            </a:r>
          </a:p>
          <a:p>
            <a:r>
              <a:rPr lang="en-US" sz="1400" dirty="0" smtClean="0"/>
              <a:t>+ 1oouM HU 4hrs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4131" y="4156981"/>
            <a:ext cx="1400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 FLAG-cyclin E</a:t>
            </a:r>
            <a:endParaRPr lang="en-US" sz="1400" dirty="0"/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3870948" y="3381487"/>
            <a:ext cx="6181685" cy="158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077119" y="59899"/>
            <a:ext cx="121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FLAG-cyclin E</a:t>
            </a:r>
          </a:p>
          <a:p>
            <a:r>
              <a:rPr lang="en-US" sz="1400" dirty="0" smtClean="0"/>
              <a:t>       2hrs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026319" y="1696186"/>
            <a:ext cx="121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FLAG-cyclin E</a:t>
            </a:r>
          </a:p>
          <a:p>
            <a:r>
              <a:rPr lang="en-US" sz="1400" dirty="0" smtClean="0"/>
              <a:t>         4hrs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026319" y="3441148"/>
            <a:ext cx="121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FLAG-cyclin E</a:t>
            </a:r>
          </a:p>
          <a:p>
            <a:r>
              <a:rPr lang="en-US" sz="1400" dirty="0" smtClean="0"/>
              <a:t>        2hrs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026319" y="5093875"/>
            <a:ext cx="1210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FLAG-cyclin E</a:t>
            </a:r>
          </a:p>
          <a:p>
            <a:r>
              <a:rPr lang="en-US" sz="1400" dirty="0" smtClean="0"/>
              <a:t>        4hrs</a:t>
            </a:r>
          </a:p>
        </p:txBody>
      </p:sp>
      <p:cxnSp>
        <p:nvCxnSpPr>
          <p:cNvPr id="58" name="Straight Connector 57"/>
          <p:cNvCxnSpPr/>
          <p:nvPr/>
        </p:nvCxnSpPr>
        <p:spPr>
          <a:xfrm rot="16200000" flipH="1">
            <a:off x="4970285" y="1712593"/>
            <a:ext cx="2932980" cy="1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16200000" flipH="1">
            <a:off x="4879201" y="4993140"/>
            <a:ext cx="3121708" cy="159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-2882606" y="3279889"/>
            <a:ext cx="6384886" cy="1589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rot="16200000">
            <a:off x="-192320" y="3025195"/>
            <a:ext cx="692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Counts</a:t>
            </a:r>
            <a:endParaRPr 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2102519" y="6584646"/>
            <a:ext cx="41607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2C        4C                      2C       4C                     2C         4C </a:t>
            </a:r>
            <a:endParaRPr 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551931" y="2322487"/>
            <a:ext cx="9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2C        4C                      </a:t>
            </a:r>
            <a:endParaRPr lang="en-US" sz="1400" dirty="0"/>
          </a:p>
        </p:txBody>
      </p:sp>
      <p:sp>
        <p:nvSpPr>
          <p:cNvPr id="69" name="TextBox 68"/>
          <p:cNvSpPr txBox="1"/>
          <p:nvPr/>
        </p:nvSpPr>
        <p:spPr>
          <a:xfrm>
            <a:off x="551931" y="5670008"/>
            <a:ext cx="9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2C        4C                      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3-09-10 at 3.15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639" y="2147568"/>
            <a:ext cx="4666816" cy="4710431"/>
          </a:xfrm>
          <a:prstGeom prst="rect">
            <a:avLst/>
          </a:prstGeom>
        </p:spPr>
      </p:pic>
      <p:pic>
        <p:nvPicPr>
          <p:cNvPr id="5" name="Picture 4" descr="Screen Shot 2013-09-09 at 1.54.3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624" y="0"/>
            <a:ext cx="5397285" cy="196776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11-11 at 4.31.5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322"/>
            <a:ext cx="2535816" cy="1942500"/>
          </a:xfrm>
          <a:prstGeom prst="rect">
            <a:avLst/>
          </a:prstGeom>
        </p:spPr>
      </p:pic>
      <p:pic>
        <p:nvPicPr>
          <p:cNvPr id="7" name="Picture 6" descr="Screen Shot 2013-11-11 at 4.32.1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95" y="3477557"/>
            <a:ext cx="2839671" cy="2196556"/>
          </a:xfrm>
          <a:prstGeom prst="rect">
            <a:avLst/>
          </a:prstGeom>
        </p:spPr>
      </p:pic>
      <p:pic>
        <p:nvPicPr>
          <p:cNvPr id="8" name="Picture 7" descr="Screen Shot 2013-11-11 at 4.33.36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816" y="756879"/>
            <a:ext cx="2685549" cy="2048943"/>
          </a:xfrm>
          <a:prstGeom prst="rect">
            <a:avLst/>
          </a:prstGeom>
        </p:spPr>
      </p:pic>
      <p:pic>
        <p:nvPicPr>
          <p:cNvPr id="9" name="Picture 8" descr="Screen Shot 2013-11-11 at 4.33.57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773" y="660436"/>
            <a:ext cx="2867949" cy="2145386"/>
          </a:xfrm>
          <a:prstGeom prst="rect">
            <a:avLst/>
          </a:prstGeom>
        </p:spPr>
      </p:pic>
      <p:pic>
        <p:nvPicPr>
          <p:cNvPr id="10" name="Picture 9" descr="Screen Shot 2013-11-11 at 4.34.21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8389" y="3588270"/>
            <a:ext cx="2727964" cy="2085843"/>
          </a:xfrm>
          <a:prstGeom prst="rect">
            <a:avLst/>
          </a:prstGeom>
        </p:spPr>
      </p:pic>
      <p:pic>
        <p:nvPicPr>
          <p:cNvPr id="11" name="Picture 10" descr="Screen Shot 2013-11-11 at 4.34.37 P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5313" y="3588270"/>
            <a:ext cx="2959131" cy="22517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2-09-18 at 11.12.29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01" y="5596533"/>
            <a:ext cx="5564471" cy="635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986372" y="4790591"/>
            <a:ext cx="170456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MCM2-7</a:t>
            </a:r>
          </a:p>
          <a:p>
            <a:endParaRPr lang="en-US" sz="2400" dirty="0" smtClean="0"/>
          </a:p>
          <a:p>
            <a:r>
              <a:rPr lang="en-US" sz="2400" dirty="0" smtClean="0"/>
              <a:t>Orc2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8641477">
            <a:off x="1409522" y="3941409"/>
            <a:ext cx="87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Soluble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492963">
            <a:off x="1986915" y="3784960"/>
            <a:ext cx="125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Salt soluble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436829">
            <a:off x="2528131" y="3442950"/>
            <a:ext cx="231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Salt washed chromatin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364880">
            <a:off x="3456137" y="3894842"/>
            <a:ext cx="11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641477">
            <a:off x="4353580" y="4024902"/>
            <a:ext cx="87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Soluble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492963">
            <a:off x="4930971" y="3837737"/>
            <a:ext cx="125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Salt soluble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8436829">
            <a:off x="5472189" y="3359456"/>
            <a:ext cx="231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Salt washed chromatin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8364880">
            <a:off x="6400195" y="3811348"/>
            <a:ext cx="117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366308" y="2523540"/>
            <a:ext cx="2944058" cy="1380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36777" y="2509734"/>
            <a:ext cx="2710779" cy="13806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41939" y="2070008"/>
            <a:ext cx="5101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  G1/S - HU                     G2 - DMSO</a:t>
            </a:r>
            <a:endParaRPr lang="en-US" sz="2800" dirty="0"/>
          </a:p>
        </p:txBody>
      </p:sp>
      <p:pic>
        <p:nvPicPr>
          <p:cNvPr id="17" name="Picture 16" descr="Screen Shot 2012-09-18 at 11.31.04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00" y="4578510"/>
            <a:ext cx="5564471" cy="876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505250" y="54618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46151" y="3183170"/>
            <a:ext cx="176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Dup/Cdt1 RNAi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334785" y="3183170"/>
            <a:ext cx="1596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cyclin E RNAi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636314" y="3183170"/>
            <a:ext cx="509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HU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39479" y="4271385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Counts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712851" y="5099578"/>
            <a:ext cx="8181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1600" dirty="0" smtClean="0"/>
              <a:t>G1            G2               G1            G2                G1           G2                  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1" name="Picture 20" descr="Screen Shot 2013-02-28 at 4.03.4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82" y="3583280"/>
            <a:ext cx="1758718" cy="16178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Picture 21" descr="Screen Shot 2013-02-28 at 4.04.0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3583280"/>
            <a:ext cx="1758718" cy="16178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Picture 22" descr="Screen Shot 2013-02-28 at 4.05.5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864" y="3583280"/>
            <a:ext cx="1758718" cy="16178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3163605" y="3583280"/>
            <a:ext cx="1031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G1-S: 59%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925148" y="3583280"/>
            <a:ext cx="1031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G1-S: 72%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683866" y="3583280"/>
            <a:ext cx="10311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G1-S: 69%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46151" y="3183170"/>
            <a:ext cx="176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Dup/Cdt1 RNAi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334785" y="3183170"/>
            <a:ext cx="1596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cyclin E RNAi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636314" y="3183170"/>
            <a:ext cx="509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HU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1839479" y="4271385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Counts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712851" y="5099578"/>
            <a:ext cx="8181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1600" dirty="0" smtClean="0"/>
              <a:t>G1            G2               G1            G2                G1           G2                  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1" name="Picture 20" descr="Screen Shot 2013-02-28 at 4.03.47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582" y="3583280"/>
            <a:ext cx="1758718" cy="16178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Picture 21" descr="Screen Shot 2013-02-28 at 4.04.0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300" y="3583280"/>
            <a:ext cx="1758718" cy="16178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Picture 22" descr="Screen Shot 2013-02-28 at 4.05.54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864" y="3583280"/>
            <a:ext cx="1758718" cy="161789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61290</TotalTime>
  <Words>1751</Words>
  <Application>Microsoft Macintosh PowerPoint</Application>
  <PresentationFormat>On-screen Show (4:3)</PresentationFormat>
  <Paragraphs>669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Cyclin E alone can partially load mcms</vt:lpstr>
      <vt:lpstr>Cyclin E alone can partially load mcms</vt:lpstr>
      <vt:lpstr>Cyclin E alone can partially load mcms</vt:lpstr>
      <vt:lpstr>PowerPoint Presentation</vt:lpstr>
      <vt:lpstr>PowerPoint Presentation</vt:lpstr>
      <vt:lpstr>PowerPoint Presentation</vt:lpstr>
      <vt:lpstr>facs</vt:lpstr>
      <vt:lpstr>facs</vt:lpstr>
      <vt:lpstr>facs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Duke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Editor 1</dc:creator>
  <cp:lastModifiedBy>David MacAlpine</cp:lastModifiedBy>
  <cp:revision>51</cp:revision>
  <cp:lastPrinted>2013-09-10T19:23:57Z</cp:lastPrinted>
  <dcterms:created xsi:type="dcterms:W3CDTF">2013-12-03T23:47:05Z</dcterms:created>
  <dcterms:modified xsi:type="dcterms:W3CDTF">2013-12-05T12:30:51Z</dcterms:modified>
</cp:coreProperties>
</file>